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Lst>
  <p:sldSz cy="10058400" cx="7772400"/>
  <p:notesSz cx="6858000" cy="9144000"/>
  <p:embeddedFontLst>
    <p:embeddedFont>
      <p:font typeface="Halant"/>
      <p:regular r:id="rId12"/>
      <p:bold r:id="rId13"/>
    </p:embeddedFont>
    <p:embeddedFont>
      <p:font typeface="Plus Jakarta Sans"/>
      <p:regular r:id="rId14"/>
      <p:bold r:id="rId15"/>
      <p:italic r:id="rId16"/>
      <p:boldItalic r:id="rId17"/>
    </p:embeddedFont>
    <p:embeddedFont>
      <p:font typeface="Inter"/>
      <p:regular r:id="rId18"/>
      <p:bold r:id="rId19"/>
      <p:italic r:id="rId20"/>
      <p:boldItalic r:id="rId2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3BE25D69-B17D-42CF-853C-E4828F648162}">
  <a:tblStyle styleId="{3BE25D69-B17D-42CF-853C-E4828F648162}"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italic.fntdata"/><Relationship Id="rId11" Type="http://schemas.openxmlformats.org/officeDocument/2006/relationships/slide" Target="slides/slide4.xml"/><Relationship Id="rId10" Type="http://schemas.openxmlformats.org/officeDocument/2006/relationships/slide" Target="slides/slide3.xml"/><Relationship Id="rId21" Type="http://schemas.openxmlformats.org/officeDocument/2006/relationships/font" Target="fonts/Inter-boldItalic.fntdata"/><Relationship Id="rId13" Type="http://schemas.openxmlformats.org/officeDocument/2006/relationships/font" Target="fonts/Halant-bold.fntdata"/><Relationship Id="rId12" Type="http://schemas.openxmlformats.org/officeDocument/2006/relationships/font" Target="fonts/Halant-regular.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PlusJakartaSans-bold.fntdata"/><Relationship Id="rId14" Type="http://schemas.openxmlformats.org/officeDocument/2006/relationships/font" Target="fonts/PlusJakartaSans-regular.fntdata"/><Relationship Id="rId17" Type="http://schemas.openxmlformats.org/officeDocument/2006/relationships/font" Target="fonts/PlusJakartaSans-boldItalic.fntdata"/><Relationship Id="rId16" Type="http://schemas.openxmlformats.org/officeDocument/2006/relationships/font" Target="fonts/PlusJakartaSans-italic.fntdata"/><Relationship Id="rId5" Type="http://schemas.openxmlformats.org/officeDocument/2006/relationships/slideMaster" Target="slideMasters/slideMaster1.xml"/><Relationship Id="rId19" Type="http://schemas.openxmlformats.org/officeDocument/2006/relationships/font" Target="fonts/Inter-bold.fntdata"/><Relationship Id="rId6" Type="http://schemas.openxmlformats.org/officeDocument/2006/relationships/slideMaster" Target="slideMasters/slideMaster2.xml"/><Relationship Id="rId18" Type="http://schemas.openxmlformats.org/officeDocument/2006/relationships/font" Target="fonts/Inter-regular.fntdata"/><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42494c963d_0_28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42494c963d_0_28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 name="Shape 119"/>
        <p:cNvGrpSpPr/>
        <p:nvPr/>
      </p:nvGrpSpPr>
      <p:grpSpPr>
        <a:xfrm>
          <a:off x="0" y="0"/>
          <a:ext cx="0" cy="0"/>
          <a:chOff x="0" y="0"/>
          <a:chExt cx="0" cy="0"/>
        </a:xfrm>
      </p:grpSpPr>
      <p:sp>
        <p:nvSpPr>
          <p:cNvPr id="120" name="Google Shape;120;g342935c2fc6_0_68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1" name="Google Shape;121;g342935c2fc6_0_68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 name="Shape 131"/>
        <p:cNvGrpSpPr/>
        <p:nvPr/>
      </p:nvGrpSpPr>
      <p:grpSpPr>
        <a:xfrm>
          <a:off x="0" y="0"/>
          <a:ext cx="0" cy="0"/>
          <a:chOff x="0" y="0"/>
          <a:chExt cx="0" cy="0"/>
        </a:xfrm>
      </p:grpSpPr>
      <p:sp>
        <p:nvSpPr>
          <p:cNvPr id="132" name="Google Shape;132;g342935c2fc6_0_59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3" name="Google Shape;133;g342935c2fc6_0_59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g342935c2fc6_0_75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0" name="Google Shape;160;g342935c2fc6_0_7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1.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6.pn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3.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6.pn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3.pn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pic>
        <p:nvPicPr>
          <p:cNvPr id="99" name="Google Shape;99;p25" title="DC 7th U3l10 &amp; L11.png"/>
          <p:cNvPicPr preferRelativeResize="0"/>
          <p:nvPr/>
        </p:nvPicPr>
        <p:blipFill rotWithShape="1">
          <a:blip r:embed="rId3">
            <a:alphaModFix/>
          </a:blip>
          <a:srcRect b="13452" l="0" r="-1419" t="15780"/>
          <a:stretch/>
        </p:blipFill>
        <p:spPr>
          <a:xfrm>
            <a:off x="897075" y="4285525"/>
            <a:ext cx="5974500" cy="5396000"/>
          </a:xfrm>
          <a:prstGeom prst="rect">
            <a:avLst/>
          </a:prstGeom>
          <a:noFill/>
          <a:ln>
            <a:noFill/>
          </a:ln>
        </p:spPr>
      </p:pic>
      <p:sp>
        <p:nvSpPr>
          <p:cNvPr id="100" name="Google Shape;100;p25"/>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Expand It!</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300">
                <a:solidFill>
                  <a:schemeClr val="dk1"/>
                </a:solidFill>
                <a:latin typeface="Plus Jakarta Sans"/>
                <a:ea typeface="Plus Jakarta Sans"/>
                <a:cs typeface="Plus Jakarta Sans"/>
                <a:sym typeface="Plus Jakarta Sans"/>
              </a:rPr>
              <a:t>Comparing Local Colonial Perspectives</a:t>
            </a:r>
            <a:endParaRPr sz="2300">
              <a:solidFill>
                <a:schemeClr val="dk1"/>
              </a:solidFill>
              <a:latin typeface="Plus Jakarta Sans"/>
              <a:ea typeface="Plus Jakarta Sans"/>
              <a:cs typeface="Plus Jakarta Sans"/>
              <a:sym typeface="Plus Jakarta Sans"/>
            </a:endParaRPr>
          </a:p>
        </p:txBody>
      </p:sp>
      <p:sp>
        <p:nvSpPr>
          <p:cNvPr id="101" name="Google Shape;101;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02" name="Google Shape;102;p25"/>
          <p:cNvPicPr preferRelativeResize="0"/>
          <p:nvPr/>
        </p:nvPicPr>
        <p:blipFill>
          <a:blip r:embed="rId4">
            <a:alphaModFix/>
          </a:blip>
          <a:stretch>
            <a:fillRect/>
          </a:stretch>
        </p:blipFill>
        <p:spPr>
          <a:xfrm>
            <a:off x="381544" y="9348271"/>
            <a:ext cx="425136" cy="425136"/>
          </a:xfrm>
          <a:prstGeom prst="rect">
            <a:avLst/>
          </a:prstGeom>
          <a:noFill/>
          <a:ln>
            <a:noFill/>
          </a:ln>
        </p:spPr>
      </p:pic>
      <p:sp>
        <p:nvSpPr>
          <p:cNvPr id="103" name="Google Shape;103;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04" name="Google Shape;104;p25"/>
          <p:cNvPicPr preferRelativeResize="0"/>
          <p:nvPr/>
        </p:nvPicPr>
        <p:blipFill>
          <a:blip r:embed="rId5">
            <a:alphaModFix/>
          </a:blip>
          <a:stretch>
            <a:fillRect/>
          </a:stretch>
        </p:blipFill>
        <p:spPr>
          <a:xfrm>
            <a:off x="216272" y="230997"/>
            <a:ext cx="1041739" cy="431978"/>
          </a:xfrm>
          <a:prstGeom prst="rect">
            <a:avLst/>
          </a:prstGeom>
          <a:noFill/>
          <a:ln>
            <a:noFill/>
          </a:ln>
        </p:spPr>
      </p:pic>
      <p:sp>
        <p:nvSpPr>
          <p:cNvPr id="105" name="Google Shape;105;p25"/>
          <p:cNvSpPr txBox="1"/>
          <p:nvPr/>
        </p:nvSpPr>
        <p:spPr>
          <a:xfrm>
            <a:off x="468850" y="954900"/>
            <a:ext cx="7001400" cy="4260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b="1" lang="en" sz="1300">
                <a:solidFill>
                  <a:schemeClr val="dk1"/>
                </a:solidFill>
                <a:latin typeface="Inter"/>
                <a:ea typeface="Inter"/>
                <a:cs typeface="Inter"/>
                <a:sym typeface="Inter"/>
              </a:rPr>
              <a:t>Name: _____________________________________  Date: ________ Class: ___________________</a:t>
            </a:r>
            <a:endParaRPr b="1" sz="1300">
              <a:solidFill>
                <a:schemeClr val="dk1"/>
              </a:solidFill>
              <a:latin typeface="Inter"/>
              <a:ea typeface="Inter"/>
              <a:cs typeface="Inter"/>
              <a:sym typeface="Inter"/>
            </a:endParaRPr>
          </a:p>
        </p:txBody>
      </p:sp>
      <p:sp>
        <p:nvSpPr>
          <p:cNvPr id="106" name="Google Shape;106;p25"/>
          <p:cNvSpPr txBox="1"/>
          <p:nvPr/>
        </p:nvSpPr>
        <p:spPr>
          <a:xfrm>
            <a:off x="1194600" y="2125750"/>
            <a:ext cx="5878500" cy="919800"/>
          </a:xfrm>
          <a:prstGeom prst="rect">
            <a:avLst/>
          </a:prstGeom>
          <a:noFill/>
          <a:ln cap="flat" cmpd="sng" w="9525">
            <a:solidFill>
              <a:schemeClr val="dk2"/>
            </a:solidFill>
            <a:prstDash val="solid"/>
            <a:round/>
            <a:headEnd len="sm" w="sm" type="none"/>
            <a:tailEnd len="sm" w="sm" type="none"/>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The “Expand It” strategy is an elaboration technique that takes a detail, individual perspective, or limited information and expands it to include a wider context, multiple viewpoints, or broader historical significance. Use this strategy to move beyond a single story or fact and develop a richer more nuanced view of the past.</a:t>
            </a:r>
            <a:endParaRPr i="1" sz="1200">
              <a:solidFill>
                <a:schemeClr val="dk1"/>
              </a:solidFill>
              <a:latin typeface="Halant"/>
              <a:ea typeface="Halant"/>
              <a:cs typeface="Halant"/>
              <a:sym typeface="Halant"/>
            </a:endParaRPr>
          </a:p>
        </p:txBody>
      </p:sp>
      <p:sp>
        <p:nvSpPr>
          <p:cNvPr id="107" name="Google Shape;107;p25"/>
          <p:cNvSpPr txBox="1"/>
          <p:nvPr/>
        </p:nvSpPr>
        <p:spPr>
          <a:xfrm>
            <a:off x="381550" y="3325250"/>
            <a:ext cx="2482500" cy="10365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b="1" lang="en" sz="1100">
                <a:solidFill>
                  <a:schemeClr val="dk1"/>
                </a:solidFill>
                <a:latin typeface="Inter"/>
                <a:ea typeface="Inter"/>
                <a:cs typeface="Inter"/>
                <a:sym typeface="Inter"/>
              </a:rPr>
              <a:t>Whole Class</a:t>
            </a:r>
            <a:r>
              <a:rPr lang="en" sz="1100">
                <a:solidFill>
                  <a:schemeClr val="dk1"/>
                </a:solidFill>
                <a:latin typeface="Inter"/>
                <a:ea typeface="Inter"/>
                <a:cs typeface="Inter"/>
                <a:sym typeface="Inter"/>
              </a:rPr>
              <a:t>: </a:t>
            </a:r>
            <a:r>
              <a:rPr lang="en" sz="1100">
                <a:solidFill>
                  <a:schemeClr val="dk1"/>
                </a:solidFill>
                <a:latin typeface="Inter"/>
                <a:ea typeface="Inter"/>
                <a:cs typeface="Inter"/>
                <a:sym typeface="Inter"/>
              </a:rPr>
              <a:t>Brainstorm words and phrases that describe what you already know about the local perspectives of imperialism.</a:t>
            </a:r>
            <a:endParaRPr sz="1100">
              <a:solidFill>
                <a:schemeClr val="dk1"/>
              </a:solidFill>
              <a:latin typeface="Inter"/>
              <a:ea typeface="Inter"/>
              <a:cs typeface="Inter"/>
              <a:sym typeface="Inter"/>
            </a:endParaRPr>
          </a:p>
          <a:p>
            <a:pPr indent="0" lvl="0" marL="0" rtl="0" algn="l">
              <a:spcBef>
                <a:spcPts val="0"/>
              </a:spcBef>
              <a:spcAft>
                <a:spcPts val="0"/>
              </a:spcAft>
              <a:buNone/>
            </a:pPr>
            <a:r>
              <a:rPr lang="en" sz="1100">
                <a:solidFill>
                  <a:schemeClr val="dk1"/>
                </a:solidFill>
                <a:latin typeface="Inter"/>
                <a:ea typeface="Inter"/>
                <a:cs typeface="Inter"/>
                <a:sym typeface="Inter"/>
              </a:rPr>
              <a:t>Record the words in the box →</a:t>
            </a:r>
            <a:endParaRPr sz="1100">
              <a:solidFill>
                <a:schemeClr val="dk1"/>
              </a:solidFill>
              <a:latin typeface="Inter"/>
              <a:ea typeface="Inter"/>
              <a:cs typeface="Inter"/>
              <a:sym typeface="Inter"/>
            </a:endParaRPr>
          </a:p>
        </p:txBody>
      </p:sp>
      <p:sp>
        <p:nvSpPr>
          <p:cNvPr id="108" name="Google Shape;108;p25"/>
          <p:cNvSpPr txBox="1"/>
          <p:nvPr/>
        </p:nvSpPr>
        <p:spPr>
          <a:xfrm>
            <a:off x="2791275" y="3263725"/>
            <a:ext cx="4281600" cy="1098000"/>
          </a:xfrm>
          <a:prstGeom prst="rect">
            <a:avLst/>
          </a:prstGeom>
          <a:noFill/>
          <a:ln cap="flat" cmpd="sng" w="9525">
            <a:solidFill>
              <a:schemeClr val="dk2"/>
            </a:solidFill>
            <a:prstDash val="solid"/>
            <a:round/>
            <a:headEnd len="sm" w="sm" type="none"/>
            <a:tailEnd len="sm" w="sm" type="none"/>
          </a:ln>
        </p:spPr>
        <p:txBody>
          <a:bodyPr anchorCtr="0" anchor="t" bIns="96675" lIns="96675" spcFirstLastPara="1" rIns="96675" wrap="square" tIns="96675">
            <a:noAutofit/>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p:txBody>
      </p:sp>
      <p:pic>
        <p:nvPicPr>
          <p:cNvPr id="109" name="Google Shape;109;p25"/>
          <p:cNvPicPr preferRelativeResize="0"/>
          <p:nvPr/>
        </p:nvPicPr>
        <p:blipFill>
          <a:blip r:embed="rId6">
            <a:alphaModFix/>
          </a:blip>
          <a:stretch>
            <a:fillRect/>
          </a:stretch>
        </p:blipFill>
        <p:spPr>
          <a:xfrm>
            <a:off x="375633" y="2224153"/>
            <a:ext cx="723000" cy="723000"/>
          </a:xfrm>
          <a:prstGeom prst="rect">
            <a:avLst/>
          </a:prstGeom>
          <a:noFill/>
          <a:ln>
            <a:noFill/>
          </a:ln>
        </p:spPr>
      </p:pic>
      <p:sp>
        <p:nvSpPr>
          <p:cNvPr id="110" name="Google Shape;110;p25"/>
          <p:cNvSpPr txBox="1"/>
          <p:nvPr/>
        </p:nvSpPr>
        <p:spPr>
          <a:xfrm>
            <a:off x="328450" y="1360475"/>
            <a:ext cx="7141800" cy="723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i="1" lang="en" sz="1200">
                <a:solidFill>
                  <a:schemeClr val="dk1"/>
                </a:solidFill>
                <a:latin typeface="Inter"/>
                <a:ea typeface="Inter"/>
                <a:cs typeface="Inter"/>
                <a:sym typeface="Inter"/>
              </a:rPr>
              <a:t>When studying the past, it’s important to remember that one person’s experience doesn’t represent everyone’s reality. While </a:t>
            </a:r>
            <a:r>
              <a:rPr b="1" i="1" lang="en" sz="1200">
                <a:solidFill>
                  <a:schemeClr val="dk1"/>
                </a:solidFill>
                <a:latin typeface="Inter"/>
                <a:ea typeface="Inter"/>
                <a:cs typeface="Inter"/>
                <a:sym typeface="Inter"/>
              </a:rPr>
              <a:t>individual</a:t>
            </a:r>
            <a:r>
              <a:rPr b="1" i="1" lang="en" sz="1200">
                <a:solidFill>
                  <a:schemeClr val="dk1"/>
                </a:solidFill>
                <a:latin typeface="Inter"/>
                <a:ea typeface="Inter"/>
                <a:cs typeface="Inter"/>
                <a:sym typeface="Inter"/>
              </a:rPr>
              <a:t> stories are valuable, we need to compare them with other </a:t>
            </a:r>
            <a:r>
              <a:rPr b="1" i="1" lang="en" sz="1200">
                <a:solidFill>
                  <a:schemeClr val="dk1"/>
                </a:solidFill>
                <a:latin typeface="Inter"/>
                <a:ea typeface="Inter"/>
                <a:cs typeface="Inter"/>
                <a:sym typeface="Inter"/>
              </a:rPr>
              <a:t>perspectives</a:t>
            </a:r>
            <a:r>
              <a:rPr b="1" i="1" lang="en" sz="1200">
                <a:solidFill>
                  <a:schemeClr val="dk1"/>
                </a:solidFill>
                <a:latin typeface="Inter"/>
                <a:ea typeface="Inter"/>
                <a:cs typeface="Inter"/>
                <a:sym typeface="Inter"/>
              </a:rPr>
              <a:t> to develop a fuller, more accurate understanding of historical events.</a:t>
            </a:r>
            <a:endParaRPr b="1" i="1" sz="1200">
              <a:solidFill>
                <a:schemeClr val="dk1"/>
              </a:solidFill>
              <a:latin typeface="Inter"/>
              <a:ea typeface="Inter"/>
              <a:cs typeface="Inter"/>
              <a:sym typeface="Inter"/>
            </a:endParaRPr>
          </a:p>
        </p:txBody>
      </p:sp>
      <p:sp>
        <p:nvSpPr>
          <p:cNvPr id="111" name="Google Shape;111;p25"/>
          <p:cNvSpPr txBox="1"/>
          <p:nvPr/>
        </p:nvSpPr>
        <p:spPr>
          <a:xfrm>
            <a:off x="1101900" y="5029200"/>
            <a:ext cx="2144400" cy="9198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lang="en" sz="1000">
                <a:solidFill>
                  <a:schemeClr val="dk1"/>
                </a:solidFill>
                <a:latin typeface="Inter"/>
                <a:ea typeface="Inter"/>
                <a:cs typeface="Inter"/>
                <a:sym typeface="Inter"/>
              </a:rPr>
              <a:t>View your assigned graphic biography. Write one sentence to describe the perspective of the individual.</a:t>
            </a:r>
            <a:endParaRPr sz="1000">
              <a:solidFill>
                <a:schemeClr val="dk1"/>
              </a:solidFill>
              <a:latin typeface="Inter"/>
              <a:ea typeface="Inter"/>
              <a:cs typeface="Inter"/>
              <a:sym typeface="Inter"/>
            </a:endParaRPr>
          </a:p>
        </p:txBody>
      </p:sp>
      <p:sp>
        <p:nvSpPr>
          <p:cNvPr id="112" name="Google Shape;112;p25"/>
          <p:cNvSpPr txBox="1"/>
          <p:nvPr/>
        </p:nvSpPr>
        <p:spPr>
          <a:xfrm>
            <a:off x="5009150" y="5081550"/>
            <a:ext cx="2144400" cy="662700"/>
          </a:xfrm>
          <a:prstGeom prst="rect">
            <a:avLst/>
          </a:prstGeom>
          <a:noFill/>
          <a:ln cap="flat" cmpd="sng" w="9525">
            <a:solidFill>
              <a:srgbClr val="38E0A4"/>
            </a:solidFill>
            <a:prstDash val="solid"/>
            <a:round/>
            <a:headEnd len="sm" w="sm" type="none"/>
            <a:tailEnd len="sm" w="sm" type="none"/>
          </a:ln>
        </p:spPr>
        <p:txBody>
          <a:bodyPr anchorCtr="0" anchor="t" bIns="96675" lIns="96675" spcFirstLastPara="1" rIns="96675" wrap="square" tIns="96675">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Assigned Individual:</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p:txBody>
      </p:sp>
      <p:sp>
        <p:nvSpPr>
          <p:cNvPr id="113" name="Google Shape;113;p25"/>
          <p:cNvSpPr txBox="1"/>
          <p:nvPr/>
        </p:nvSpPr>
        <p:spPr>
          <a:xfrm>
            <a:off x="658125" y="6614800"/>
            <a:ext cx="1677000" cy="9198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lang="en" sz="1000">
                <a:solidFill>
                  <a:schemeClr val="dk1"/>
                </a:solidFill>
                <a:latin typeface="Inter"/>
                <a:ea typeface="Inter"/>
                <a:cs typeface="Inter"/>
                <a:sym typeface="Inter"/>
              </a:rPr>
              <a:t>Trade with a partner. Identify similarities and differences to your assigned individual.</a:t>
            </a:r>
            <a:endParaRPr sz="1000">
              <a:solidFill>
                <a:schemeClr val="dk1"/>
              </a:solidFill>
              <a:latin typeface="Inter"/>
              <a:ea typeface="Inter"/>
              <a:cs typeface="Inter"/>
              <a:sym typeface="Inter"/>
            </a:endParaRPr>
          </a:p>
        </p:txBody>
      </p:sp>
      <p:sp>
        <p:nvSpPr>
          <p:cNvPr id="114" name="Google Shape;114;p25"/>
          <p:cNvSpPr txBox="1"/>
          <p:nvPr/>
        </p:nvSpPr>
        <p:spPr>
          <a:xfrm>
            <a:off x="2472888" y="7487050"/>
            <a:ext cx="1041600" cy="307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Similarities</a:t>
            </a:r>
            <a:endParaRPr sz="1200">
              <a:solidFill>
                <a:schemeClr val="dk1"/>
              </a:solidFill>
              <a:latin typeface="Inter"/>
              <a:ea typeface="Inter"/>
              <a:cs typeface="Inter"/>
              <a:sym typeface="Inter"/>
            </a:endParaRPr>
          </a:p>
        </p:txBody>
      </p:sp>
      <p:sp>
        <p:nvSpPr>
          <p:cNvPr id="115" name="Google Shape;115;p25"/>
          <p:cNvSpPr txBox="1"/>
          <p:nvPr/>
        </p:nvSpPr>
        <p:spPr>
          <a:xfrm>
            <a:off x="4155313" y="7487050"/>
            <a:ext cx="1041600" cy="307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Differences</a:t>
            </a:r>
            <a:endParaRPr sz="1200">
              <a:solidFill>
                <a:schemeClr val="dk1"/>
              </a:solidFill>
              <a:latin typeface="Inter"/>
              <a:ea typeface="Inter"/>
              <a:cs typeface="Inter"/>
              <a:sym typeface="Inter"/>
            </a:endParaRPr>
          </a:p>
        </p:txBody>
      </p:sp>
      <p:sp>
        <p:nvSpPr>
          <p:cNvPr id="116" name="Google Shape;116;p25"/>
          <p:cNvSpPr txBox="1"/>
          <p:nvPr/>
        </p:nvSpPr>
        <p:spPr>
          <a:xfrm>
            <a:off x="5730675" y="6293525"/>
            <a:ext cx="1739700" cy="662700"/>
          </a:xfrm>
          <a:prstGeom prst="rect">
            <a:avLst/>
          </a:prstGeom>
          <a:noFill/>
          <a:ln cap="flat" cmpd="sng" w="9525">
            <a:solidFill>
              <a:srgbClr val="38E0A4"/>
            </a:solidFill>
            <a:prstDash val="solid"/>
            <a:round/>
            <a:headEnd len="sm" w="sm" type="none"/>
            <a:tailEnd len="sm" w="sm" type="none"/>
          </a:ln>
        </p:spPr>
        <p:txBody>
          <a:bodyPr anchorCtr="0" anchor="t" bIns="96675" lIns="96675" spcFirstLastPara="1" rIns="96675" wrap="square" tIns="96675">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Comparison</a:t>
            </a:r>
            <a:r>
              <a:rPr lang="en" sz="1100">
                <a:solidFill>
                  <a:schemeClr val="dk1"/>
                </a:solidFill>
                <a:latin typeface="Inter"/>
                <a:ea typeface="Inter"/>
                <a:cs typeface="Inter"/>
                <a:sym typeface="Inter"/>
              </a:rPr>
              <a:t> Individual:</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p:txBody>
      </p:sp>
      <p:sp>
        <p:nvSpPr>
          <p:cNvPr id="117" name="Google Shape;117;p25"/>
          <p:cNvSpPr txBox="1"/>
          <p:nvPr/>
        </p:nvSpPr>
        <p:spPr>
          <a:xfrm>
            <a:off x="305350" y="8000700"/>
            <a:ext cx="1467300" cy="9198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lang="en" sz="1000">
                <a:solidFill>
                  <a:schemeClr val="dk1"/>
                </a:solidFill>
                <a:latin typeface="Inter"/>
                <a:ea typeface="Inter"/>
                <a:cs typeface="Inter"/>
                <a:sym typeface="Inter"/>
              </a:rPr>
              <a:t>Explain the perspectives of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local populations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under colonial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rule.</a:t>
            </a:r>
            <a:endParaRPr sz="1000">
              <a:solidFill>
                <a:schemeClr val="dk1"/>
              </a:solidFill>
              <a:latin typeface="Inter"/>
              <a:ea typeface="Inter"/>
              <a:cs typeface="Inter"/>
              <a:sym typeface="Inter"/>
            </a:endParaRPr>
          </a:p>
        </p:txBody>
      </p:sp>
      <p:sp>
        <p:nvSpPr>
          <p:cNvPr id="118" name="Google Shape;118;p25"/>
          <p:cNvSpPr txBox="1"/>
          <p:nvPr/>
        </p:nvSpPr>
        <p:spPr>
          <a:xfrm>
            <a:off x="3091450" y="4918225"/>
            <a:ext cx="1526100" cy="662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t/>
            </a:r>
            <a:endParaRPr b="1" sz="1000">
              <a:solidFill>
                <a:srgbClr val="E95C3D"/>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2" name="Shape 122"/>
        <p:cNvGrpSpPr/>
        <p:nvPr/>
      </p:nvGrpSpPr>
      <p:grpSpPr>
        <a:xfrm>
          <a:off x="0" y="0"/>
          <a:ext cx="0" cy="0"/>
          <a:chOff x="0" y="0"/>
          <a:chExt cx="0" cy="0"/>
        </a:xfrm>
      </p:grpSpPr>
      <p:sp>
        <p:nvSpPr>
          <p:cNvPr id="123" name="Google Shape;123;p26"/>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Perspective</a:t>
            </a:r>
            <a:endParaRPr>
              <a:solidFill>
                <a:schemeClr val="dk1"/>
              </a:solidFill>
              <a:latin typeface="Halant"/>
              <a:ea typeface="Halant"/>
              <a:cs typeface="Halant"/>
              <a:sym typeface="Halant"/>
            </a:endParaRPr>
          </a:p>
          <a:p>
            <a:pPr indent="0" lvl="0" marL="0" rtl="0" algn="ctr">
              <a:spcBef>
                <a:spcPts val="0"/>
              </a:spcBef>
              <a:spcAft>
                <a:spcPts val="0"/>
              </a:spcAft>
              <a:buNone/>
            </a:pPr>
            <a:r>
              <a:rPr lang="en" sz="1800">
                <a:solidFill>
                  <a:schemeClr val="dk1"/>
                </a:solidFill>
                <a:latin typeface="Plus Jakarta Sans"/>
                <a:ea typeface="Plus Jakarta Sans"/>
                <a:cs typeface="Plus Jakarta Sans"/>
                <a:sym typeface="Plus Jakarta Sans"/>
              </a:rPr>
              <a:t>Graphic Biography Analysis</a:t>
            </a:r>
            <a:endParaRPr sz="1800">
              <a:solidFill>
                <a:schemeClr val="dk1"/>
              </a:solidFill>
              <a:latin typeface="Plus Jakarta Sans"/>
              <a:ea typeface="Plus Jakarta Sans"/>
              <a:cs typeface="Plus Jakarta Sans"/>
              <a:sym typeface="Plus Jakarta Sans"/>
            </a:endParaRPr>
          </a:p>
        </p:txBody>
      </p:sp>
      <p:sp>
        <p:nvSpPr>
          <p:cNvPr id="124" name="Google Shape;124;p26"/>
          <p:cNvSpPr txBox="1"/>
          <p:nvPr/>
        </p:nvSpPr>
        <p:spPr>
          <a:xfrm>
            <a:off x="5542353" y="96369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25" name="Google Shape;125;p26"/>
          <p:cNvPicPr preferRelativeResize="0"/>
          <p:nvPr/>
        </p:nvPicPr>
        <p:blipFill>
          <a:blip r:embed="rId3">
            <a:alphaModFix/>
          </a:blip>
          <a:stretch>
            <a:fillRect/>
          </a:stretch>
        </p:blipFill>
        <p:spPr>
          <a:xfrm>
            <a:off x="390131" y="9513171"/>
            <a:ext cx="431174" cy="431174"/>
          </a:xfrm>
          <a:prstGeom prst="rect">
            <a:avLst/>
          </a:prstGeom>
          <a:noFill/>
          <a:ln>
            <a:noFill/>
          </a:ln>
        </p:spPr>
      </p:pic>
      <p:sp>
        <p:nvSpPr>
          <p:cNvPr id="126" name="Google Shape;126;p26"/>
          <p:cNvSpPr txBox="1"/>
          <p:nvPr/>
        </p:nvSpPr>
        <p:spPr>
          <a:xfrm>
            <a:off x="2974875" y="96369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27" name="Google Shape;127;p26"/>
          <p:cNvPicPr preferRelativeResize="0"/>
          <p:nvPr/>
        </p:nvPicPr>
        <p:blipFill>
          <a:blip r:embed="rId4">
            <a:alphaModFix/>
          </a:blip>
          <a:stretch>
            <a:fillRect/>
          </a:stretch>
        </p:blipFill>
        <p:spPr>
          <a:xfrm>
            <a:off x="216272" y="154797"/>
            <a:ext cx="1056536" cy="438114"/>
          </a:xfrm>
          <a:prstGeom prst="rect">
            <a:avLst/>
          </a:prstGeom>
          <a:noFill/>
          <a:ln>
            <a:noFill/>
          </a:ln>
        </p:spPr>
      </p:pic>
      <p:sp>
        <p:nvSpPr>
          <p:cNvPr id="128" name="Google Shape;128;p26"/>
          <p:cNvSpPr txBox="1"/>
          <p:nvPr/>
        </p:nvSpPr>
        <p:spPr>
          <a:xfrm>
            <a:off x="457200" y="698050"/>
            <a:ext cx="68580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rgbClr val="000000"/>
                </a:solidFill>
                <a:latin typeface="Halant"/>
                <a:ea typeface="Halant"/>
                <a:cs typeface="Halant"/>
                <a:sym typeface="Halant"/>
              </a:rPr>
              <a:t>Directions: </a:t>
            </a:r>
            <a:r>
              <a:rPr lang="en" sz="1200">
                <a:latin typeface="Halant"/>
                <a:ea typeface="Halant"/>
                <a:cs typeface="Halant"/>
                <a:sym typeface="Halant"/>
              </a:rPr>
              <a:t>Analyze your assigned Graphic Biography and complete the table below. Then, with a partner, compare and contrast the message in the biographies.</a:t>
            </a:r>
            <a:endParaRPr sz="1200">
              <a:solidFill>
                <a:srgbClr val="000000"/>
              </a:solidFill>
              <a:latin typeface="Halant"/>
              <a:ea typeface="Halant"/>
              <a:cs typeface="Halant"/>
              <a:sym typeface="Halant"/>
            </a:endParaRPr>
          </a:p>
        </p:txBody>
      </p:sp>
      <p:graphicFrame>
        <p:nvGraphicFramePr>
          <p:cNvPr id="129" name="Google Shape;129;p26"/>
          <p:cNvGraphicFramePr/>
          <p:nvPr/>
        </p:nvGraphicFramePr>
        <p:xfrm>
          <a:off x="581775" y="5465975"/>
          <a:ext cx="3000000" cy="3000000"/>
        </p:xfrm>
        <a:graphic>
          <a:graphicData uri="http://schemas.openxmlformats.org/drawingml/2006/table">
            <a:tbl>
              <a:tblPr>
                <a:noFill/>
                <a:tableStyleId>{3BE25D69-B17D-42CF-853C-E4828F648162}</a:tableStyleId>
              </a:tblPr>
              <a:tblGrid>
                <a:gridCol w="3313050"/>
                <a:gridCol w="3313050"/>
              </a:tblGrid>
              <a:tr h="283850">
                <a:tc gridSpan="2">
                  <a:txBody>
                    <a:bodyPr/>
                    <a:lstStyle/>
                    <a:p>
                      <a:pPr indent="0" lvl="0" marL="0" rtl="0" algn="ctr">
                        <a:lnSpc>
                          <a:spcPct val="115000"/>
                        </a:lnSpc>
                        <a:spcBef>
                          <a:spcPts val="0"/>
                        </a:spcBef>
                        <a:spcAft>
                          <a:spcPts val="0"/>
                        </a:spcAft>
                        <a:buNone/>
                      </a:pPr>
                      <a:r>
                        <a:rPr b="1" lang="en" sz="1100">
                          <a:latin typeface="Inter"/>
                          <a:ea typeface="Inter"/>
                          <a:cs typeface="Inter"/>
                          <a:sym typeface="Inter"/>
                        </a:rPr>
                        <a:t>Yaa Asantewaa</a:t>
                      </a:r>
                      <a:endParaRPr b="1" sz="1100">
                        <a:solidFill>
                          <a:srgbClr val="000000"/>
                        </a:solidFill>
                        <a:latin typeface="Inter"/>
                        <a:ea typeface="Inter"/>
                        <a:cs typeface="Inter"/>
                        <a:sym typeface="Inter"/>
                      </a:endParaRPr>
                    </a:p>
                  </a:txBody>
                  <a:tcPr marT="91425" marB="91425" marR="91425" marL="91425" anchor="ctr"/>
                </a:tc>
                <a:tc hMerge="1"/>
              </a:tr>
              <a:tr h="419625">
                <a:tc>
                  <a:txBody>
                    <a:bodyPr/>
                    <a:lstStyle/>
                    <a:p>
                      <a:pPr indent="0" lvl="0" marL="0" rtl="0" algn="ctr">
                        <a:lnSpc>
                          <a:spcPct val="100000"/>
                        </a:lnSpc>
                        <a:spcBef>
                          <a:spcPts val="0"/>
                        </a:spcBef>
                        <a:spcAft>
                          <a:spcPts val="0"/>
                        </a:spcAft>
                        <a:buNone/>
                      </a:pPr>
                      <a:r>
                        <a:rPr lang="en" sz="1100">
                          <a:solidFill>
                            <a:srgbClr val="000000"/>
                          </a:solidFill>
                          <a:latin typeface="Inter"/>
                          <a:ea typeface="Inter"/>
                          <a:cs typeface="Inter"/>
                          <a:sym typeface="Inter"/>
                        </a:rPr>
                        <a:t>1. </a:t>
                      </a:r>
                      <a:r>
                        <a:rPr lang="en" sz="1100">
                          <a:latin typeface="Inter"/>
                          <a:ea typeface="Inter"/>
                          <a:cs typeface="Inter"/>
                          <a:sym typeface="Inter"/>
                        </a:rPr>
                        <a:t>What kind of a state was Asante, and who was Yaa Asantewaa?</a:t>
                      </a:r>
                      <a:endParaRPr sz="1100">
                        <a:latin typeface="Inter"/>
                        <a:ea typeface="Inter"/>
                        <a:cs typeface="Inter"/>
                        <a:sym typeface="Inter"/>
                      </a:endParaRPr>
                    </a:p>
                  </a:txBody>
                  <a:tcPr marT="91425" marB="91425" marR="91425" marL="91425" anchor="ctr">
                    <a:lnB cap="flat" cmpd="sng" w="9525">
                      <a:solidFill>
                        <a:srgbClr val="9E9E9E"/>
                      </a:solidFill>
                      <a:prstDash val="solid"/>
                      <a:round/>
                      <a:headEnd len="sm" w="sm" type="none"/>
                      <a:tailEnd len="sm" w="sm" type="none"/>
                    </a:lnB>
                    <a:solidFill>
                      <a:srgbClr val="D9D9D9"/>
                    </a:solidFill>
                  </a:tcPr>
                </a:tc>
                <a:tc>
                  <a:txBody>
                    <a:bodyPr/>
                    <a:lstStyle/>
                    <a:p>
                      <a:pPr indent="0" lvl="0" marL="0" rtl="0" algn="ctr">
                        <a:lnSpc>
                          <a:spcPct val="100000"/>
                        </a:lnSpc>
                        <a:spcBef>
                          <a:spcPts val="0"/>
                        </a:spcBef>
                        <a:spcAft>
                          <a:spcPts val="0"/>
                        </a:spcAft>
                        <a:buClr>
                          <a:srgbClr val="000000"/>
                        </a:buClr>
                        <a:buSzPts val="1100"/>
                        <a:buFont typeface="Arial"/>
                        <a:buNone/>
                      </a:pPr>
                      <a:r>
                        <a:rPr lang="en" sz="1100">
                          <a:solidFill>
                            <a:srgbClr val="000000"/>
                          </a:solidFill>
                          <a:latin typeface="Inter"/>
                          <a:ea typeface="Inter"/>
                          <a:cs typeface="Inter"/>
                          <a:sym typeface="Inter"/>
                        </a:rPr>
                        <a:t>2. </a:t>
                      </a:r>
                      <a:r>
                        <a:rPr lang="en" sz="1100">
                          <a:solidFill>
                            <a:schemeClr val="dk1"/>
                          </a:solidFill>
                          <a:latin typeface="Inter"/>
                          <a:ea typeface="Inter"/>
                          <a:cs typeface="Inter"/>
                          <a:sym typeface="Inter"/>
                        </a:rPr>
                        <a:t>What happened in 1895 and how did it affect Yaa Asantewaa?</a:t>
                      </a:r>
                      <a:endParaRPr sz="1100">
                        <a:latin typeface="Inter"/>
                        <a:ea typeface="Inter"/>
                        <a:cs typeface="Inter"/>
                        <a:sym typeface="Inter"/>
                      </a:endParaRPr>
                    </a:p>
                  </a:txBody>
                  <a:tcPr marT="91425" marB="91425" marR="91425" marL="91425" anchor="ctr">
                    <a:lnB cap="flat" cmpd="sng" w="9525">
                      <a:solidFill>
                        <a:srgbClr val="9E9E9E"/>
                      </a:solidFill>
                      <a:prstDash val="solid"/>
                      <a:round/>
                      <a:headEnd len="sm" w="sm" type="none"/>
                      <a:tailEnd len="sm" w="sm" type="none"/>
                    </a:lnB>
                    <a:solidFill>
                      <a:srgbClr val="D9D9D9"/>
                    </a:solidFill>
                  </a:tcPr>
                </a:tc>
              </a:tr>
              <a:tr h="1096000">
                <a:tc>
                  <a:txBody>
                    <a:bodyPr/>
                    <a:lstStyle/>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55375">
                <a:tc>
                  <a:txBody>
                    <a:bodyPr/>
                    <a:lstStyle/>
                    <a:p>
                      <a:pPr indent="0" lvl="0" marL="0" rtl="0" algn="ctr">
                        <a:lnSpc>
                          <a:spcPct val="100000"/>
                        </a:lnSpc>
                        <a:spcBef>
                          <a:spcPts val="0"/>
                        </a:spcBef>
                        <a:spcAft>
                          <a:spcPts val="0"/>
                        </a:spcAft>
                        <a:buNone/>
                      </a:pPr>
                      <a:r>
                        <a:rPr lang="en" sz="1100">
                          <a:latin typeface="Inter"/>
                          <a:ea typeface="Inter"/>
                          <a:cs typeface="Inter"/>
                          <a:sym typeface="Inter"/>
                        </a:rPr>
                        <a:t>3</a:t>
                      </a:r>
                      <a:r>
                        <a:rPr lang="en" sz="1100">
                          <a:solidFill>
                            <a:srgbClr val="000000"/>
                          </a:solidFill>
                          <a:latin typeface="Inter"/>
                          <a:ea typeface="Inter"/>
                          <a:cs typeface="Inter"/>
                          <a:sym typeface="Inter"/>
                        </a:rPr>
                        <a:t>. What happened in 1900, and how did Yaa Asantewaa respond?</a:t>
                      </a:r>
                      <a:endParaRPr sz="1100">
                        <a:solidFill>
                          <a:srgbClr val="E95C3D"/>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l">
                        <a:lnSpc>
                          <a:spcPct val="100000"/>
                        </a:lnSpc>
                        <a:spcBef>
                          <a:spcPts val="0"/>
                        </a:spcBef>
                        <a:spcAft>
                          <a:spcPts val="0"/>
                        </a:spcAft>
                        <a:buNone/>
                      </a:pPr>
                      <a:r>
                        <a:rPr lang="en" sz="1100">
                          <a:latin typeface="Inter"/>
                          <a:ea typeface="Inter"/>
                          <a:cs typeface="Inter"/>
                          <a:sym typeface="Inter"/>
                        </a:rPr>
                        <a:t>4. How does the artist represent Yaa Asantewaa’s leadership through art in this biography?</a:t>
                      </a:r>
                      <a:endParaRPr sz="11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r>
              <a:tr h="1096000">
                <a:tc>
                  <a:txBody>
                    <a:bodyPr/>
                    <a:lstStyle/>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graphicFrame>
        <p:nvGraphicFramePr>
          <p:cNvPr id="130" name="Google Shape;130;p26"/>
          <p:cNvGraphicFramePr/>
          <p:nvPr/>
        </p:nvGraphicFramePr>
        <p:xfrm>
          <a:off x="581775" y="1351175"/>
          <a:ext cx="3000000" cy="3000000"/>
        </p:xfrm>
        <a:graphic>
          <a:graphicData uri="http://schemas.openxmlformats.org/drawingml/2006/table">
            <a:tbl>
              <a:tblPr>
                <a:noFill/>
                <a:tableStyleId>{3BE25D69-B17D-42CF-853C-E4828F648162}</a:tableStyleId>
              </a:tblPr>
              <a:tblGrid>
                <a:gridCol w="3313050"/>
                <a:gridCol w="3313050"/>
              </a:tblGrid>
              <a:tr h="283850">
                <a:tc gridSpan="2">
                  <a:txBody>
                    <a:bodyPr/>
                    <a:lstStyle/>
                    <a:p>
                      <a:pPr indent="0" lvl="0" marL="0" rtl="0" algn="ctr">
                        <a:lnSpc>
                          <a:spcPct val="115000"/>
                        </a:lnSpc>
                        <a:spcBef>
                          <a:spcPts val="0"/>
                        </a:spcBef>
                        <a:spcAft>
                          <a:spcPts val="0"/>
                        </a:spcAft>
                        <a:buNone/>
                      </a:pPr>
                      <a:r>
                        <a:rPr b="1" lang="en" sz="1100">
                          <a:latin typeface="Inter"/>
                          <a:ea typeface="Inter"/>
                          <a:cs typeface="Inter"/>
                          <a:sym typeface="Inter"/>
                        </a:rPr>
                        <a:t>Azizun of Lucknow</a:t>
                      </a:r>
                      <a:endParaRPr b="1" sz="1100">
                        <a:solidFill>
                          <a:srgbClr val="000000"/>
                        </a:solidFill>
                        <a:latin typeface="Inter"/>
                        <a:ea typeface="Inter"/>
                        <a:cs typeface="Inter"/>
                        <a:sym typeface="Inter"/>
                      </a:endParaRPr>
                    </a:p>
                  </a:txBody>
                  <a:tcPr marT="91425" marB="91425" marR="91425" marL="91425" anchor="ctr">
                    <a:lnB cap="flat" cmpd="sng" w="9525">
                      <a:solidFill>
                        <a:srgbClr val="9E9E9E"/>
                      </a:solidFill>
                      <a:prstDash val="solid"/>
                      <a:round/>
                      <a:headEnd len="sm" w="sm" type="none"/>
                      <a:tailEnd len="sm" w="sm" type="none"/>
                    </a:lnB>
                  </a:tcPr>
                </a:tc>
                <a:tc hMerge="1"/>
              </a:tr>
              <a:tr h="419625">
                <a:tc>
                  <a:txBody>
                    <a:bodyPr/>
                    <a:lstStyle/>
                    <a:p>
                      <a:pPr indent="0" lvl="0" marL="0" rtl="0" algn="ctr">
                        <a:lnSpc>
                          <a:spcPct val="100000"/>
                        </a:lnSpc>
                        <a:spcBef>
                          <a:spcPts val="0"/>
                        </a:spcBef>
                        <a:spcAft>
                          <a:spcPts val="0"/>
                        </a:spcAft>
                        <a:buNone/>
                      </a:pPr>
                      <a:r>
                        <a:rPr lang="en" sz="1100">
                          <a:solidFill>
                            <a:srgbClr val="000000"/>
                          </a:solidFill>
                          <a:latin typeface="Inter"/>
                          <a:ea typeface="Inter"/>
                          <a:cs typeface="Inter"/>
                          <a:sym typeface="Inter"/>
                        </a:rPr>
                        <a:t>1. </a:t>
                      </a:r>
                      <a:r>
                        <a:rPr lang="en" sz="1100">
                          <a:latin typeface="Inter"/>
                          <a:ea typeface="Inter"/>
                          <a:cs typeface="Inter"/>
                          <a:sym typeface="Inter"/>
                        </a:rPr>
                        <a:t>Who was Azizun and where did she live?</a:t>
                      </a:r>
                      <a:endParaRPr sz="11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ctr">
                        <a:lnSpc>
                          <a:spcPct val="100000"/>
                        </a:lnSpc>
                        <a:spcBef>
                          <a:spcPts val="0"/>
                        </a:spcBef>
                        <a:spcAft>
                          <a:spcPts val="0"/>
                        </a:spcAft>
                        <a:buClr>
                          <a:srgbClr val="000000"/>
                        </a:buClr>
                        <a:buSzPts val="1100"/>
                        <a:buFont typeface="Arial"/>
                        <a:buNone/>
                      </a:pPr>
                      <a:r>
                        <a:rPr lang="en" sz="1100">
                          <a:solidFill>
                            <a:srgbClr val="000000"/>
                          </a:solidFill>
                          <a:latin typeface="Inter"/>
                          <a:ea typeface="Inter"/>
                          <a:cs typeface="Inter"/>
                          <a:sym typeface="Inter"/>
                        </a:rPr>
                        <a:t>2. </a:t>
                      </a:r>
                      <a:r>
                        <a:rPr lang="en" sz="1100">
                          <a:solidFill>
                            <a:schemeClr val="dk1"/>
                          </a:solidFill>
                          <a:latin typeface="Inter"/>
                          <a:ea typeface="Inter"/>
                          <a:cs typeface="Inter"/>
                          <a:sym typeface="Inter"/>
                        </a:rPr>
                        <a:t>What was a Tawa’if? What did the British believe they were?</a:t>
                      </a:r>
                      <a:endParaRPr sz="11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r>
              <a:tr h="1096000">
                <a:tc>
                  <a:txBody>
                    <a:bodyPr/>
                    <a:lstStyle/>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55375">
                <a:tc>
                  <a:txBody>
                    <a:bodyPr/>
                    <a:lstStyle/>
                    <a:p>
                      <a:pPr indent="0" lvl="0" marL="0" rtl="0" algn="ctr">
                        <a:lnSpc>
                          <a:spcPct val="100000"/>
                        </a:lnSpc>
                        <a:spcBef>
                          <a:spcPts val="0"/>
                        </a:spcBef>
                        <a:spcAft>
                          <a:spcPts val="0"/>
                        </a:spcAft>
                        <a:buNone/>
                      </a:pPr>
                      <a:r>
                        <a:rPr lang="en" sz="1100">
                          <a:latin typeface="Inter"/>
                          <a:ea typeface="Inter"/>
                          <a:cs typeface="Inter"/>
                          <a:sym typeface="Inter"/>
                        </a:rPr>
                        <a:t>3</a:t>
                      </a:r>
                      <a:r>
                        <a:rPr lang="en" sz="1100">
                          <a:solidFill>
                            <a:srgbClr val="000000"/>
                          </a:solidFill>
                          <a:latin typeface="Inter"/>
                          <a:ea typeface="Inter"/>
                          <a:cs typeface="Inter"/>
                          <a:sym typeface="Inter"/>
                        </a:rPr>
                        <a:t>. </a:t>
                      </a:r>
                      <a:r>
                        <a:rPr lang="en" sz="1100">
                          <a:latin typeface="Inter"/>
                          <a:ea typeface="Inter"/>
                          <a:cs typeface="Inter"/>
                          <a:sym typeface="Inter"/>
                        </a:rPr>
                        <a:t>How did Azizun react to the occupation of Awadh in 1856 and the rebellion that broke out in 1857?</a:t>
                      </a:r>
                      <a:endParaRPr sz="1100">
                        <a:solidFill>
                          <a:srgbClr val="E95C3D"/>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ctr">
                        <a:lnSpc>
                          <a:spcPct val="100000"/>
                        </a:lnSpc>
                        <a:spcBef>
                          <a:spcPts val="0"/>
                        </a:spcBef>
                        <a:spcAft>
                          <a:spcPts val="0"/>
                        </a:spcAft>
                        <a:buNone/>
                      </a:pPr>
                      <a:r>
                        <a:rPr lang="en" sz="1100">
                          <a:latin typeface="Inter"/>
                          <a:ea typeface="Inter"/>
                          <a:cs typeface="Inter"/>
                          <a:sym typeface="Inter"/>
                        </a:rPr>
                        <a:t>4. How does the last panel demonstrate that Azizun was breaking the rules about how women should act?</a:t>
                      </a:r>
                      <a:endParaRPr sz="11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r>
              <a:tr h="1096000">
                <a:tc>
                  <a:txBody>
                    <a:bodyPr/>
                    <a:lstStyle/>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4" name="Shape 134"/>
        <p:cNvGrpSpPr/>
        <p:nvPr/>
      </p:nvGrpSpPr>
      <p:grpSpPr>
        <a:xfrm>
          <a:off x="0" y="0"/>
          <a:ext cx="0" cy="0"/>
          <a:chOff x="0" y="0"/>
          <a:chExt cx="0" cy="0"/>
        </a:xfrm>
      </p:grpSpPr>
      <p:pic>
        <p:nvPicPr>
          <p:cNvPr id="135" name="Google Shape;135;p27" title="DC 7th U3l10 &amp; L11.png"/>
          <p:cNvPicPr preferRelativeResize="0"/>
          <p:nvPr/>
        </p:nvPicPr>
        <p:blipFill rotWithShape="1">
          <a:blip r:embed="rId3">
            <a:alphaModFix/>
          </a:blip>
          <a:srcRect b="13452" l="0" r="-1419" t="15780"/>
          <a:stretch/>
        </p:blipFill>
        <p:spPr>
          <a:xfrm>
            <a:off x="897075" y="4285525"/>
            <a:ext cx="5974500" cy="5396000"/>
          </a:xfrm>
          <a:prstGeom prst="rect">
            <a:avLst/>
          </a:prstGeom>
          <a:noFill/>
          <a:ln>
            <a:noFill/>
          </a:ln>
        </p:spPr>
      </p:pic>
      <p:sp>
        <p:nvSpPr>
          <p:cNvPr id="136" name="Google Shape;136;p27"/>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Expand It!</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800">
                <a:solidFill>
                  <a:schemeClr val="dk1"/>
                </a:solidFill>
                <a:latin typeface="Plus Jakarta Sans"/>
                <a:ea typeface="Plus Jakarta Sans"/>
                <a:cs typeface="Plus Jakarta Sans"/>
                <a:sym typeface="Plus Jakarta Sans"/>
              </a:rPr>
              <a:t>Comparing Local Colonial Perspectives (Exemplar)</a:t>
            </a:r>
            <a:endParaRPr sz="1800">
              <a:solidFill>
                <a:schemeClr val="dk1"/>
              </a:solidFill>
              <a:latin typeface="Plus Jakarta Sans"/>
              <a:ea typeface="Plus Jakarta Sans"/>
              <a:cs typeface="Plus Jakarta Sans"/>
              <a:sym typeface="Plus Jakarta Sans"/>
            </a:endParaRPr>
          </a:p>
        </p:txBody>
      </p:sp>
      <p:sp>
        <p:nvSpPr>
          <p:cNvPr id="137" name="Google Shape;137;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38" name="Google Shape;138;p27"/>
          <p:cNvPicPr preferRelativeResize="0"/>
          <p:nvPr/>
        </p:nvPicPr>
        <p:blipFill>
          <a:blip r:embed="rId4">
            <a:alphaModFix/>
          </a:blip>
          <a:stretch>
            <a:fillRect/>
          </a:stretch>
        </p:blipFill>
        <p:spPr>
          <a:xfrm>
            <a:off x="381544" y="9348271"/>
            <a:ext cx="425136" cy="425136"/>
          </a:xfrm>
          <a:prstGeom prst="rect">
            <a:avLst/>
          </a:prstGeom>
          <a:noFill/>
          <a:ln>
            <a:noFill/>
          </a:ln>
        </p:spPr>
      </p:pic>
      <p:sp>
        <p:nvSpPr>
          <p:cNvPr id="139" name="Google Shape;139;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40" name="Google Shape;140;p27"/>
          <p:cNvPicPr preferRelativeResize="0"/>
          <p:nvPr/>
        </p:nvPicPr>
        <p:blipFill>
          <a:blip r:embed="rId5">
            <a:alphaModFix/>
          </a:blip>
          <a:stretch>
            <a:fillRect/>
          </a:stretch>
        </p:blipFill>
        <p:spPr>
          <a:xfrm>
            <a:off x="216272" y="230997"/>
            <a:ext cx="1041739" cy="431978"/>
          </a:xfrm>
          <a:prstGeom prst="rect">
            <a:avLst/>
          </a:prstGeom>
          <a:noFill/>
          <a:ln>
            <a:noFill/>
          </a:ln>
        </p:spPr>
      </p:pic>
      <p:sp>
        <p:nvSpPr>
          <p:cNvPr id="141" name="Google Shape;141;p27"/>
          <p:cNvSpPr txBox="1"/>
          <p:nvPr/>
        </p:nvSpPr>
        <p:spPr>
          <a:xfrm>
            <a:off x="468850" y="954900"/>
            <a:ext cx="7001400" cy="4260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b="1" lang="en" sz="1300">
                <a:solidFill>
                  <a:schemeClr val="dk1"/>
                </a:solidFill>
                <a:latin typeface="Inter"/>
                <a:ea typeface="Inter"/>
                <a:cs typeface="Inter"/>
                <a:sym typeface="Inter"/>
              </a:rPr>
              <a:t>Name: _____________________________________  Date: ________ Class: ___________________</a:t>
            </a:r>
            <a:endParaRPr b="1" sz="1300">
              <a:solidFill>
                <a:schemeClr val="dk1"/>
              </a:solidFill>
              <a:latin typeface="Inter"/>
              <a:ea typeface="Inter"/>
              <a:cs typeface="Inter"/>
              <a:sym typeface="Inter"/>
            </a:endParaRPr>
          </a:p>
        </p:txBody>
      </p:sp>
      <p:sp>
        <p:nvSpPr>
          <p:cNvPr id="142" name="Google Shape;142;p27"/>
          <p:cNvSpPr txBox="1"/>
          <p:nvPr/>
        </p:nvSpPr>
        <p:spPr>
          <a:xfrm>
            <a:off x="1194600" y="2125750"/>
            <a:ext cx="5878500" cy="919800"/>
          </a:xfrm>
          <a:prstGeom prst="rect">
            <a:avLst/>
          </a:prstGeom>
          <a:noFill/>
          <a:ln cap="flat" cmpd="sng" w="9525">
            <a:solidFill>
              <a:schemeClr val="dk2"/>
            </a:solidFill>
            <a:prstDash val="solid"/>
            <a:round/>
            <a:headEnd len="sm" w="sm" type="none"/>
            <a:tailEnd len="sm" w="sm" type="none"/>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The “Expand It” strategy is an elaboration technique that takes a detail, individual perspective, or limited information and expands it to include a wider context, multiple viewpoints, or broader historical significance. Use this strategy to move beyond a single story or fact and develop a richer more nuanced view of the past.</a:t>
            </a:r>
            <a:endParaRPr i="1" sz="1200">
              <a:solidFill>
                <a:schemeClr val="dk1"/>
              </a:solidFill>
              <a:latin typeface="Halant"/>
              <a:ea typeface="Halant"/>
              <a:cs typeface="Halant"/>
              <a:sym typeface="Halant"/>
            </a:endParaRPr>
          </a:p>
        </p:txBody>
      </p:sp>
      <p:sp>
        <p:nvSpPr>
          <p:cNvPr id="143" name="Google Shape;143;p27"/>
          <p:cNvSpPr txBox="1"/>
          <p:nvPr/>
        </p:nvSpPr>
        <p:spPr>
          <a:xfrm>
            <a:off x="381550" y="3325250"/>
            <a:ext cx="2482500" cy="10365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b="1" lang="en" sz="1100">
                <a:solidFill>
                  <a:schemeClr val="dk1"/>
                </a:solidFill>
                <a:latin typeface="Inter"/>
                <a:ea typeface="Inter"/>
                <a:cs typeface="Inter"/>
                <a:sym typeface="Inter"/>
              </a:rPr>
              <a:t>Whole Class</a:t>
            </a:r>
            <a:r>
              <a:rPr lang="en" sz="1100">
                <a:solidFill>
                  <a:schemeClr val="dk1"/>
                </a:solidFill>
                <a:latin typeface="Inter"/>
                <a:ea typeface="Inter"/>
                <a:cs typeface="Inter"/>
                <a:sym typeface="Inter"/>
              </a:rPr>
              <a:t>: Brainstorm words and phrases that describe what you already know about the local perspectives of imperialism.</a:t>
            </a:r>
            <a:endParaRPr sz="1100">
              <a:solidFill>
                <a:schemeClr val="dk1"/>
              </a:solidFill>
              <a:latin typeface="Inter"/>
              <a:ea typeface="Inter"/>
              <a:cs typeface="Inter"/>
              <a:sym typeface="Inter"/>
            </a:endParaRPr>
          </a:p>
          <a:p>
            <a:pPr indent="0" lvl="0" marL="0" rtl="0" algn="l">
              <a:spcBef>
                <a:spcPts val="0"/>
              </a:spcBef>
              <a:spcAft>
                <a:spcPts val="0"/>
              </a:spcAft>
              <a:buNone/>
            </a:pPr>
            <a:r>
              <a:rPr lang="en" sz="1100">
                <a:solidFill>
                  <a:schemeClr val="dk1"/>
                </a:solidFill>
                <a:latin typeface="Inter"/>
                <a:ea typeface="Inter"/>
                <a:cs typeface="Inter"/>
                <a:sym typeface="Inter"/>
              </a:rPr>
              <a:t>Record the words in the box →</a:t>
            </a:r>
            <a:endParaRPr sz="1100">
              <a:solidFill>
                <a:schemeClr val="dk1"/>
              </a:solidFill>
              <a:latin typeface="Inter"/>
              <a:ea typeface="Inter"/>
              <a:cs typeface="Inter"/>
              <a:sym typeface="Inter"/>
            </a:endParaRPr>
          </a:p>
        </p:txBody>
      </p:sp>
      <p:sp>
        <p:nvSpPr>
          <p:cNvPr id="144" name="Google Shape;144;p27"/>
          <p:cNvSpPr txBox="1"/>
          <p:nvPr/>
        </p:nvSpPr>
        <p:spPr>
          <a:xfrm>
            <a:off x="2791275" y="3263725"/>
            <a:ext cx="4281600" cy="1098000"/>
          </a:xfrm>
          <a:prstGeom prst="rect">
            <a:avLst/>
          </a:prstGeom>
          <a:noFill/>
          <a:ln cap="flat" cmpd="sng" w="9525">
            <a:solidFill>
              <a:schemeClr val="dk2"/>
            </a:solidFill>
            <a:prstDash val="solid"/>
            <a:round/>
            <a:headEnd len="sm" w="sm" type="none"/>
            <a:tailEnd len="sm" w="sm" type="none"/>
          </a:ln>
        </p:spPr>
        <p:txBody>
          <a:bodyPr anchorCtr="0" anchor="t" bIns="96675" lIns="96675" spcFirstLastPara="1" rIns="96675" wrap="square" tIns="9667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Resistance; Rebellion; Pride; Injustice; Oppression; Independence; Anger; Resentment; Racism; Sovereignty</a:t>
            </a:r>
            <a:endParaRPr b="1" sz="1200">
              <a:solidFill>
                <a:srgbClr val="E95C3D"/>
              </a:solidFill>
              <a:latin typeface="Inter"/>
              <a:ea typeface="Inter"/>
              <a:cs typeface="Inter"/>
              <a:sym typeface="Inter"/>
            </a:endParaRPr>
          </a:p>
        </p:txBody>
      </p:sp>
      <p:pic>
        <p:nvPicPr>
          <p:cNvPr id="145" name="Google Shape;145;p27"/>
          <p:cNvPicPr preferRelativeResize="0"/>
          <p:nvPr/>
        </p:nvPicPr>
        <p:blipFill>
          <a:blip r:embed="rId6">
            <a:alphaModFix/>
          </a:blip>
          <a:stretch>
            <a:fillRect/>
          </a:stretch>
        </p:blipFill>
        <p:spPr>
          <a:xfrm>
            <a:off x="375633" y="2224153"/>
            <a:ext cx="723000" cy="723000"/>
          </a:xfrm>
          <a:prstGeom prst="rect">
            <a:avLst/>
          </a:prstGeom>
          <a:noFill/>
          <a:ln>
            <a:noFill/>
          </a:ln>
        </p:spPr>
      </p:pic>
      <p:sp>
        <p:nvSpPr>
          <p:cNvPr id="146" name="Google Shape;146;p27"/>
          <p:cNvSpPr txBox="1"/>
          <p:nvPr/>
        </p:nvSpPr>
        <p:spPr>
          <a:xfrm>
            <a:off x="328450" y="1360475"/>
            <a:ext cx="7141800" cy="723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i="1" lang="en" sz="1200">
                <a:solidFill>
                  <a:schemeClr val="dk1"/>
                </a:solidFill>
                <a:latin typeface="Inter"/>
                <a:ea typeface="Inter"/>
                <a:cs typeface="Inter"/>
                <a:sym typeface="Inter"/>
              </a:rPr>
              <a:t>When studying the past, it’s important to remember that one person’s experience doesn’t represent everyone’s reality. While individual stories are valuable, we need to compare them with other perspectives to develop a fuller, more accurate understanding of historical events.</a:t>
            </a:r>
            <a:endParaRPr b="1" i="1" sz="1200">
              <a:solidFill>
                <a:schemeClr val="dk1"/>
              </a:solidFill>
              <a:latin typeface="Inter"/>
              <a:ea typeface="Inter"/>
              <a:cs typeface="Inter"/>
              <a:sym typeface="Inter"/>
            </a:endParaRPr>
          </a:p>
        </p:txBody>
      </p:sp>
      <p:sp>
        <p:nvSpPr>
          <p:cNvPr id="147" name="Google Shape;147;p27"/>
          <p:cNvSpPr txBox="1"/>
          <p:nvPr/>
        </p:nvSpPr>
        <p:spPr>
          <a:xfrm>
            <a:off x="1101900" y="5029200"/>
            <a:ext cx="2144400" cy="9198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lang="en" sz="1000">
                <a:solidFill>
                  <a:schemeClr val="dk1"/>
                </a:solidFill>
                <a:latin typeface="Inter"/>
                <a:ea typeface="Inter"/>
                <a:cs typeface="Inter"/>
                <a:sym typeface="Inter"/>
              </a:rPr>
              <a:t>View your assigned graphic biography. Write one sentence to describe the perspective of the individual.</a:t>
            </a:r>
            <a:endParaRPr sz="1000">
              <a:solidFill>
                <a:schemeClr val="dk1"/>
              </a:solidFill>
              <a:latin typeface="Inter"/>
              <a:ea typeface="Inter"/>
              <a:cs typeface="Inter"/>
              <a:sym typeface="Inter"/>
            </a:endParaRPr>
          </a:p>
        </p:txBody>
      </p:sp>
      <p:sp>
        <p:nvSpPr>
          <p:cNvPr id="148" name="Google Shape;148;p27"/>
          <p:cNvSpPr txBox="1"/>
          <p:nvPr/>
        </p:nvSpPr>
        <p:spPr>
          <a:xfrm>
            <a:off x="5009150" y="5081550"/>
            <a:ext cx="2144400" cy="662700"/>
          </a:xfrm>
          <a:prstGeom prst="rect">
            <a:avLst/>
          </a:prstGeom>
          <a:noFill/>
          <a:ln cap="flat" cmpd="sng" w="9525">
            <a:solidFill>
              <a:srgbClr val="38E0A4"/>
            </a:solidFill>
            <a:prstDash val="solid"/>
            <a:round/>
            <a:headEnd len="sm" w="sm" type="none"/>
            <a:tailEnd len="sm" w="sm" type="none"/>
          </a:ln>
        </p:spPr>
        <p:txBody>
          <a:bodyPr anchorCtr="0" anchor="t" bIns="96675" lIns="96675" spcFirstLastPara="1" rIns="96675" wrap="square" tIns="96675">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Assigned Individual:</a:t>
            </a:r>
            <a:endParaRPr sz="11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Azizun of Lucknow</a:t>
            </a:r>
            <a:r>
              <a:rPr lang="en" sz="1100">
                <a:solidFill>
                  <a:schemeClr val="dk1"/>
                </a:solidFill>
                <a:latin typeface="Inter"/>
                <a:ea typeface="Inter"/>
                <a:cs typeface="Inter"/>
                <a:sym typeface="Inter"/>
              </a:rPr>
              <a:t> </a:t>
            </a:r>
            <a:endParaRPr sz="1100">
              <a:solidFill>
                <a:schemeClr val="dk1"/>
              </a:solidFill>
              <a:latin typeface="Inter"/>
              <a:ea typeface="Inter"/>
              <a:cs typeface="Inter"/>
              <a:sym typeface="Inter"/>
            </a:endParaRPr>
          </a:p>
        </p:txBody>
      </p:sp>
      <p:sp>
        <p:nvSpPr>
          <p:cNvPr id="149" name="Google Shape;149;p27"/>
          <p:cNvSpPr txBox="1"/>
          <p:nvPr/>
        </p:nvSpPr>
        <p:spPr>
          <a:xfrm>
            <a:off x="658125" y="6614800"/>
            <a:ext cx="1677000" cy="9198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lang="en" sz="1000">
                <a:solidFill>
                  <a:schemeClr val="dk1"/>
                </a:solidFill>
                <a:latin typeface="Inter"/>
                <a:ea typeface="Inter"/>
                <a:cs typeface="Inter"/>
                <a:sym typeface="Inter"/>
              </a:rPr>
              <a:t>Trade with a partner. Identify similarities and differences to your assigned individual.</a:t>
            </a:r>
            <a:endParaRPr sz="1000">
              <a:solidFill>
                <a:schemeClr val="dk1"/>
              </a:solidFill>
              <a:latin typeface="Inter"/>
              <a:ea typeface="Inter"/>
              <a:cs typeface="Inter"/>
              <a:sym typeface="Inter"/>
            </a:endParaRPr>
          </a:p>
        </p:txBody>
      </p:sp>
      <p:sp>
        <p:nvSpPr>
          <p:cNvPr id="150" name="Google Shape;150;p27"/>
          <p:cNvSpPr txBox="1"/>
          <p:nvPr/>
        </p:nvSpPr>
        <p:spPr>
          <a:xfrm>
            <a:off x="2472888" y="7487050"/>
            <a:ext cx="1041600" cy="307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Similarities</a:t>
            </a:r>
            <a:endParaRPr sz="1200">
              <a:solidFill>
                <a:schemeClr val="dk1"/>
              </a:solidFill>
              <a:latin typeface="Inter"/>
              <a:ea typeface="Inter"/>
              <a:cs typeface="Inter"/>
              <a:sym typeface="Inter"/>
            </a:endParaRPr>
          </a:p>
        </p:txBody>
      </p:sp>
      <p:sp>
        <p:nvSpPr>
          <p:cNvPr id="151" name="Google Shape;151;p27"/>
          <p:cNvSpPr txBox="1"/>
          <p:nvPr/>
        </p:nvSpPr>
        <p:spPr>
          <a:xfrm>
            <a:off x="4155313" y="7487050"/>
            <a:ext cx="1041600" cy="307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Differences</a:t>
            </a:r>
            <a:endParaRPr sz="1200">
              <a:solidFill>
                <a:schemeClr val="dk1"/>
              </a:solidFill>
              <a:latin typeface="Inter"/>
              <a:ea typeface="Inter"/>
              <a:cs typeface="Inter"/>
              <a:sym typeface="Inter"/>
            </a:endParaRPr>
          </a:p>
        </p:txBody>
      </p:sp>
      <p:sp>
        <p:nvSpPr>
          <p:cNvPr id="152" name="Google Shape;152;p27"/>
          <p:cNvSpPr txBox="1"/>
          <p:nvPr/>
        </p:nvSpPr>
        <p:spPr>
          <a:xfrm>
            <a:off x="5730675" y="6293525"/>
            <a:ext cx="1739700" cy="662700"/>
          </a:xfrm>
          <a:prstGeom prst="rect">
            <a:avLst/>
          </a:prstGeom>
          <a:noFill/>
          <a:ln cap="flat" cmpd="sng" w="9525">
            <a:solidFill>
              <a:srgbClr val="38E0A4"/>
            </a:solidFill>
            <a:prstDash val="solid"/>
            <a:round/>
            <a:headEnd len="sm" w="sm" type="none"/>
            <a:tailEnd len="sm" w="sm" type="none"/>
          </a:ln>
        </p:spPr>
        <p:txBody>
          <a:bodyPr anchorCtr="0" anchor="t" bIns="96675" lIns="96675" spcFirstLastPara="1" rIns="96675" wrap="square" tIns="96675">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Comparison Individual:</a:t>
            </a:r>
            <a:endParaRPr sz="11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Yaa Asantewaa</a:t>
            </a:r>
            <a:r>
              <a:rPr lang="en" sz="1100">
                <a:solidFill>
                  <a:schemeClr val="dk1"/>
                </a:solidFill>
                <a:latin typeface="Inter"/>
                <a:ea typeface="Inter"/>
                <a:cs typeface="Inter"/>
                <a:sym typeface="Inter"/>
              </a:rPr>
              <a:t> </a:t>
            </a:r>
            <a:endParaRPr sz="1100">
              <a:solidFill>
                <a:schemeClr val="dk1"/>
              </a:solidFill>
              <a:latin typeface="Inter"/>
              <a:ea typeface="Inter"/>
              <a:cs typeface="Inter"/>
              <a:sym typeface="Inter"/>
            </a:endParaRPr>
          </a:p>
        </p:txBody>
      </p:sp>
      <p:sp>
        <p:nvSpPr>
          <p:cNvPr id="153" name="Google Shape;153;p27"/>
          <p:cNvSpPr txBox="1"/>
          <p:nvPr/>
        </p:nvSpPr>
        <p:spPr>
          <a:xfrm>
            <a:off x="305350" y="8000700"/>
            <a:ext cx="1467300" cy="9198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lang="en" sz="1000">
                <a:solidFill>
                  <a:schemeClr val="dk1"/>
                </a:solidFill>
                <a:latin typeface="Inter"/>
                <a:ea typeface="Inter"/>
                <a:cs typeface="Inter"/>
                <a:sym typeface="Inter"/>
              </a:rPr>
              <a:t>Explain the perspectives of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local populations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under colonial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rule.</a:t>
            </a:r>
            <a:endParaRPr sz="1000">
              <a:solidFill>
                <a:schemeClr val="dk1"/>
              </a:solidFill>
              <a:latin typeface="Inter"/>
              <a:ea typeface="Inter"/>
              <a:cs typeface="Inter"/>
              <a:sym typeface="Inter"/>
            </a:endParaRPr>
          </a:p>
        </p:txBody>
      </p:sp>
      <p:sp>
        <p:nvSpPr>
          <p:cNvPr id="154" name="Google Shape;154;p27"/>
          <p:cNvSpPr txBox="1"/>
          <p:nvPr/>
        </p:nvSpPr>
        <p:spPr>
          <a:xfrm>
            <a:off x="3091450" y="4918225"/>
            <a:ext cx="1526100" cy="662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000">
                <a:solidFill>
                  <a:srgbClr val="E95C3D"/>
                </a:solidFill>
                <a:latin typeface="Inter"/>
                <a:ea typeface="Inter"/>
                <a:cs typeface="Inter"/>
                <a:sym typeface="Inter"/>
              </a:rPr>
              <a:t>Azizun's </a:t>
            </a:r>
            <a:endParaRPr b="1" sz="1000">
              <a:solidFill>
                <a:srgbClr val="E95C3D"/>
              </a:solidFill>
              <a:latin typeface="Inter"/>
              <a:ea typeface="Inter"/>
              <a:cs typeface="Inter"/>
              <a:sym typeface="Inter"/>
            </a:endParaRPr>
          </a:p>
          <a:p>
            <a:pPr indent="0" lvl="0" marL="0" rtl="0" algn="ctr">
              <a:spcBef>
                <a:spcPts val="0"/>
              </a:spcBef>
              <a:spcAft>
                <a:spcPts val="0"/>
              </a:spcAft>
              <a:buNone/>
            </a:pPr>
            <a:r>
              <a:rPr b="1" lang="en" sz="1000">
                <a:solidFill>
                  <a:srgbClr val="E95C3D"/>
                </a:solidFill>
                <a:latin typeface="Inter"/>
                <a:ea typeface="Inter"/>
                <a:cs typeface="Inter"/>
                <a:sym typeface="Inter"/>
              </a:rPr>
              <a:t>perspective </a:t>
            </a:r>
            <a:endParaRPr b="1" sz="1000">
              <a:solidFill>
                <a:srgbClr val="E95C3D"/>
              </a:solidFill>
              <a:latin typeface="Inter"/>
              <a:ea typeface="Inter"/>
              <a:cs typeface="Inter"/>
              <a:sym typeface="Inter"/>
            </a:endParaRPr>
          </a:p>
          <a:p>
            <a:pPr indent="0" lvl="0" marL="0" rtl="0" algn="ctr">
              <a:spcBef>
                <a:spcPts val="0"/>
              </a:spcBef>
              <a:spcAft>
                <a:spcPts val="0"/>
              </a:spcAft>
              <a:buNone/>
            </a:pPr>
            <a:r>
              <a:rPr b="1" lang="en" sz="1000">
                <a:solidFill>
                  <a:srgbClr val="E95C3D"/>
                </a:solidFill>
                <a:latin typeface="Inter"/>
                <a:ea typeface="Inter"/>
                <a:cs typeface="Inter"/>
                <a:sym typeface="Inter"/>
              </a:rPr>
              <a:t>reflects the </a:t>
            </a:r>
            <a:endParaRPr b="1" sz="1000">
              <a:solidFill>
                <a:srgbClr val="E95C3D"/>
              </a:solidFill>
              <a:latin typeface="Inter"/>
              <a:ea typeface="Inter"/>
              <a:cs typeface="Inter"/>
              <a:sym typeface="Inter"/>
            </a:endParaRPr>
          </a:p>
          <a:p>
            <a:pPr indent="0" lvl="0" marL="0" rtl="0" algn="ctr">
              <a:spcBef>
                <a:spcPts val="0"/>
              </a:spcBef>
              <a:spcAft>
                <a:spcPts val="0"/>
              </a:spcAft>
              <a:buNone/>
            </a:pPr>
            <a:r>
              <a:rPr b="1" lang="en" sz="1000">
                <a:solidFill>
                  <a:srgbClr val="E95C3D"/>
                </a:solidFill>
                <a:latin typeface="Inter"/>
                <a:ea typeface="Inter"/>
                <a:cs typeface="Inter"/>
                <a:sym typeface="Inter"/>
              </a:rPr>
              <a:t>courage and determination of a young Indian woman who actively resisted British rule during the Sepoy Rebellion</a:t>
            </a:r>
            <a:endParaRPr b="1" sz="1000">
              <a:solidFill>
                <a:srgbClr val="E95C3D"/>
              </a:solidFill>
              <a:latin typeface="Inter"/>
              <a:ea typeface="Inter"/>
              <a:cs typeface="Inter"/>
              <a:sym typeface="Inter"/>
            </a:endParaRPr>
          </a:p>
        </p:txBody>
      </p:sp>
      <p:sp>
        <p:nvSpPr>
          <p:cNvPr id="155" name="Google Shape;155;p27"/>
          <p:cNvSpPr txBox="1"/>
          <p:nvPr/>
        </p:nvSpPr>
        <p:spPr>
          <a:xfrm>
            <a:off x="2379575" y="6684200"/>
            <a:ext cx="1363500" cy="850500"/>
          </a:xfrm>
          <a:prstGeom prst="rect">
            <a:avLst/>
          </a:prstGeom>
          <a:noFill/>
          <a:ln>
            <a:noFill/>
          </a:ln>
        </p:spPr>
        <p:txBody>
          <a:bodyPr anchorCtr="0" anchor="t" bIns="91425" lIns="91425" spcFirstLastPara="1" rIns="91425" wrap="square" tIns="91425">
            <a:noAutofit/>
          </a:bodyPr>
          <a:lstStyle/>
          <a:p>
            <a:pPr indent="-292100" lvl="0" marL="457200" rtl="0" algn="l">
              <a:spcBef>
                <a:spcPts val="0"/>
              </a:spcBef>
              <a:spcAft>
                <a:spcPts val="0"/>
              </a:spcAft>
              <a:buClr>
                <a:srgbClr val="E95C3D"/>
              </a:buClr>
              <a:buSzPts val="1000"/>
              <a:buFont typeface="Inter"/>
              <a:buChar char="●"/>
            </a:pPr>
            <a:r>
              <a:rPr b="1" lang="en" sz="1000">
                <a:solidFill>
                  <a:srgbClr val="E95C3D"/>
                </a:solidFill>
                <a:latin typeface="Inter"/>
                <a:ea typeface="Inter"/>
                <a:cs typeface="Inter"/>
                <a:sym typeface="Inter"/>
              </a:rPr>
              <a:t>Women</a:t>
            </a:r>
            <a:endParaRPr b="1" sz="1000">
              <a:solidFill>
                <a:srgbClr val="E95C3D"/>
              </a:solidFill>
              <a:latin typeface="Inter"/>
              <a:ea typeface="Inter"/>
              <a:cs typeface="Inter"/>
              <a:sym typeface="Inter"/>
            </a:endParaRPr>
          </a:p>
          <a:p>
            <a:pPr indent="-292100" lvl="0" marL="457200" rtl="0" algn="l">
              <a:spcBef>
                <a:spcPts val="0"/>
              </a:spcBef>
              <a:spcAft>
                <a:spcPts val="0"/>
              </a:spcAft>
              <a:buClr>
                <a:srgbClr val="E95C3D"/>
              </a:buClr>
              <a:buSzPts val="1000"/>
              <a:buFont typeface="Inter"/>
              <a:buChar char="●"/>
            </a:pPr>
            <a:r>
              <a:rPr b="1" lang="en" sz="1000">
                <a:solidFill>
                  <a:srgbClr val="E95C3D"/>
                </a:solidFill>
                <a:latin typeface="Inter"/>
                <a:ea typeface="Inter"/>
                <a:cs typeface="Inter"/>
                <a:sym typeface="Inter"/>
              </a:rPr>
              <a:t>Leader</a:t>
            </a:r>
            <a:endParaRPr b="1" sz="1000">
              <a:solidFill>
                <a:srgbClr val="E95C3D"/>
              </a:solidFill>
              <a:latin typeface="Inter"/>
              <a:ea typeface="Inter"/>
              <a:cs typeface="Inter"/>
              <a:sym typeface="Inter"/>
            </a:endParaRPr>
          </a:p>
          <a:p>
            <a:pPr indent="-292100" lvl="0" marL="457200" rtl="0" algn="l">
              <a:spcBef>
                <a:spcPts val="0"/>
              </a:spcBef>
              <a:spcAft>
                <a:spcPts val="0"/>
              </a:spcAft>
              <a:buClr>
                <a:srgbClr val="E95C3D"/>
              </a:buClr>
              <a:buSzPts val="1000"/>
              <a:buFont typeface="Inter"/>
              <a:buChar char="●"/>
            </a:pPr>
            <a:r>
              <a:rPr b="1" lang="en" sz="1000">
                <a:solidFill>
                  <a:srgbClr val="E95C3D"/>
                </a:solidFill>
                <a:latin typeface="Inter"/>
                <a:ea typeface="Inter"/>
                <a:cs typeface="Inter"/>
                <a:sym typeface="Inter"/>
              </a:rPr>
              <a:t>Brave</a:t>
            </a:r>
            <a:endParaRPr b="1" sz="1000">
              <a:solidFill>
                <a:srgbClr val="E95C3D"/>
              </a:solidFill>
              <a:latin typeface="Inter"/>
              <a:ea typeface="Inter"/>
              <a:cs typeface="Inter"/>
              <a:sym typeface="Inter"/>
            </a:endParaRPr>
          </a:p>
          <a:p>
            <a:pPr indent="-292100" lvl="0" marL="457200" rtl="0" algn="l">
              <a:spcBef>
                <a:spcPts val="0"/>
              </a:spcBef>
              <a:spcAft>
                <a:spcPts val="0"/>
              </a:spcAft>
              <a:buClr>
                <a:srgbClr val="E95C3D"/>
              </a:buClr>
              <a:buSzPts val="1000"/>
              <a:buFont typeface="Inter"/>
              <a:buChar char="●"/>
            </a:pPr>
            <a:r>
              <a:rPr b="1" lang="en" sz="1000">
                <a:solidFill>
                  <a:srgbClr val="E95C3D"/>
                </a:solidFill>
                <a:latin typeface="Inter"/>
                <a:ea typeface="Inter"/>
                <a:cs typeface="Inter"/>
                <a:sym typeface="Inter"/>
              </a:rPr>
              <a:t>Resisted</a:t>
            </a:r>
            <a:endParaRPr b="1" sz="1000">
              <a:solidFill>
                <a:srgbClr val="E95C3D"/>
              </a:solidFill>
              <a:latin typeface="Inter"/>
              <a:ea typeface="Inter"/>
              <a:cs typeface="Inter"/>
              <a:sym typeface="Inter"/>
            </a:endParaRPr>
          </a:p>
        </p:txBody>
      </p:sp>
      <p:sp>
        <p:nvSpPr>
          <p:cNvPr id="156" name="Google Shape;156;p27"/>
          <p:cNvSpPr txBox="1"/>
          <p:nvPr/>
        </p:nvSpPr>
        <p:spPr>
          <a:xfrm>
            <a:off x="3743075" y="6553250"/>
            <a:ext cx="1739700" cy="1036500"/>
          </a:xfrm>
          <a:prstGeom prst="rect">
            <a:avLst/>
          </a:prstGeom>
          <a:noFill/>
          <a:ln>
            <a:noFill/>
          </a:ln>
        </p:spPr>
        <p:txBody>
          <a:bodyPr anchorCtr="0" anchor="t" bIns="91425" lIns="91425" spcFirstLastPara="1" rIns="91425" wrap="square" tIns="91425">
            <a:noAutofit/>
          </a:bodyPr>
          <a:lstStyle/>
          <a:p>
            <a:pPr indent="-292100" lvl="0" marL="457200" rtl="0" algn="l">
              <a:spcBef>
                <a:spcPts val="0"/>
              </a:spcBef>
              <a:spcAft>
                <a:spcPts val="0"/>
              </a:spcAft>
              <a:buClr>
                <a:srgbClr val="E95C3D"/>
              </a:buClr>
              <a:buSzPts val="1000"/>
              <a:buFont typeface="Inter"/>
              <a:buChar char="●"/>
            </a:pPr>
            <a:r>
              <a:rPr b="1" lang="en" sz="1000">
                <a:solidFill>
                  <a:srgbClr val="E95C3D"/>
                </a:solidFill>
                <a:latin typeface="Inter"/>
                <a:ea typeface="Inter"/>
                <a:cs typeface="Inter"/>
                <a:sym typeface="Inter"/>
              </a:rPr>
              <a:t>Age</a:t>
            </a:r>
            <a:endParaRPr b="1" sz="1000">
              <a:solidFill>
                <a:srgbClr val="E95C3D"/>
              </a:solidFill>
              <a:latin typeface="Inter"/>
              <a:ea typeface="Inter"/>
              <a:cs typeface="Inter"/>
              <a:sym typeface="Inter"/>
            </a:endParaRPr>
          </a:p>
          <a:p>
            <a:pPr indent="-292100" lvl="0" marL="457200" rtl="0" algn="l">
              <a:spcBef>
                <a:spcPts val="0"/>
              </a:spcBef>
              <a:spcAft>
                <a:spcPts val="0"/>
              </a:spcAft>
              <a:buClr>
                <a:srgbClr val="E95C3D"/>
              </a:buClr>
              <a:buSzPts val="1000"/>
              <a:buFont typeface="Inter"/>
              <a:buChar char="●"/>
            </a:pPr>
            <a:r>
              <a:rPr b="1" lang="en" sz="1000">
                <a:solidFill>
                  <a:srgbClr val="E95C3D"/>
                </a:solidFill>
                <a:latin typeface="Inter"/>
                <a:ea typeface="Inter"/>
                <a:cs typeface="Inter"/>
                <a:sym typeface="Inter"/>
              </a:rPr>
              <a:t>Region (India </a:t>
            </a:r>
            <a:endParaRPr b="1" sz="1000">
              <a:solidFill>
                <a:srgbClr val="E95C3D"/>
              </a:solidFill>
              <a:latin typeface="Inter"/>
              <a:ea typeface="Inter"/>
              <a:cs typeface="Inter"/>
              <a:sym typeface="Inter"/>
            </a:endParaRPr>
          </a:p>
          <a:p>
            <a:pPr indent="0" lvl="0" marL="457200" rtl="0" algn="l">
              <a:spcBef>
                <a:spcPts val="0"/>
              </a:spcBef>
              <a:spcAft>
                <a:spcPts val="0"/>
              </a:spcAft>
              <a:buNone/>
            </a:pPr>
            <a:r>
              <a:rPr b="1" lang="en" sz="1000">
                <a:solidFill>
                  <a:srgbClr val="E95C3D"/>
                </a:solidFill>
                <a:latin typeface="Inter"/>
                <a:ea typeface="Inter"/>
                <a:cs typeface="Inter"/>
                <a:sym typeface="Inter"/>
              </a:rPr>
              <a:t>v. Africa)</a:t>
            </a:r>
            <a:endParaRPr b="1" sz="1000">
              <a:solidFill>
                <a:srgbClr val="E95C3D"/>
              </a:solidFill>
              <a:latin typeface="Inter"/>
              <a:ea typeface="Inter"/>
              <a:cs typeface="Inter"/>
              <a:sym typeface="Inter"/>
            </a:endParaRPr>
          </a:p>
          <a:p>
            <a:pPr indent="-292100" lvl="0" marL="457200" rtl="0" algn="l">
              <a:spcBef>
                <a:spcPts val="0"/>
              </a:spcBef>
              <a:spcAft>
                <a:spcPts val="0"/>
              </a:spcAft>
              <a:buClr>
                <a:srgbClr val="E95C3D"/>
              </a:buClr>
              <a:buSzPts val="1000"/>
              <a:buFont typeface="Inter"/>
              <a:buChar char="●"/>
            </a:pPr>
            <a:r>
              <a:rPr b="1" lang="en" sz="1000">
                <a:solidFill>
                  <a:srgbClr val="E95C3D"/>
                </a:solidFill>
                <a:latin typeface="Inter"/>
                <a:ea typeface="Inter"/>
                <a:cs typeface="Inter"/>
                <a:sym typeface="Inter"/>
              </a:rPr>
              <a:t>Status (Courtesan v. Queen Mother)</a:t>
            </a:r>
            <a:endParaRPr b="1" sz="1000">
              <a:solidFill>
                <a:srgbClr val="E95C3D"/>
              </a:solidFill>
              <a:latin typeface="Inter"/>
              <a:ea typeface="Inter"/>
              <a:cs typeface="Inter"/>
              <a:sym typeface="Inter"/>
            </a:endParaRPr>
          </a:p>
        </p:txBody>
      </p:sp>
      <p:sp>
        <p:nvSpPr>
          <p:cNvPr id="157" name="Google Shape;157;p27"/>
          <p:cNvSpPr txBox="1"/>
          <p:nvPr/>
        </p:nvSpPr>
        <p:spPr>
          <a:xfrm>
            <a:off x="1379950" y="7844463"/>
            <a:ext cx="4949100" cy="1723800"/>
          </a:xfrm>
          <a:prstGeom prst="rect">
            <a:avLst/>
          </a:prstGeom>
          <a:noFill/>
          <a:ln>
            <a:noFill/>
          </a:ln>
        </p:spPr>
        <p:txBody>
          <a:bodyPr anchorCtr="0" anchor="t" bIns="91425" lIns="91425" spcFirstLastPara="1" rIns="91425" wrap="square" tIns="91425">
            <a:spAutoFit/>
          </a:bodyPr>
          <a:lstStyle/>
          <a:p>
            <a:pPr indent="0" lvl="0" marL="0" rtl="0" algn="ctr">
              <a:lnSpc>
                <a:spcPct val="100000"/>
              </a:lnSpc>
              <a:spcBef>
                <a:spcPts val="0"/>
              </a:spcBef>
              <a:spcAft>
                <a:spcPts val="0"/>
              </a:spcAft>
              <a:buNone/>
            </a:pPr>
            <a:r>
              <a:rPr b="1" lang="en" sz="1000">
                <a:solidFill>
                  <a:srgbClr val="E95C3D"/>
                </a:solidFill>
                <a:latin typeface="Inter"/>
                <a:ea typeface="Inter"/>
                <a:cs typeface="Inter"/>
                <a:sym typeface="Inter"/>
              </a:rPr>
              <a:t>Local populations under colonial rule often felt disrespected, </a:t>
            </a:r>
            <a:endParaRPr b="1" sz="1000">
              <a:solidFill>
                <a:srgbClr val="E95C3D"/>
              </a:solidFill>
              <a:latin typeface="Inter"/>
              <a:ea typeface="Inter"/>
              <a:cs typeface="Inter"/>
              <a:sym typeface="Inter"/>
            </a:endParaRPr>
          </a:p>
          <a:p>
            <a:pPr indent="0" lvl="0" marL="0" rtl="0" algn="ctr">
              <a:lnSpc>
                <a:spcPct val="100000"/>
              </a:lnSpc>
              <a:spcBef>
                <a:spcPts val="0"/>
              </a:spcBef>
              <a:spcAft>
                <a:spcPts val="0"/>
              </a:spcAft>
              <a:buNone/>
            </a:pPr>
            <a:r>
              <a:rPr b="1" lang="en" sz="1000">
                <a:solidFill>
                  <a:srgbClr val="E95C3D"/>
                </a:solidFill>
                <a:latin typeface="Inter"/>
                <a:ea typeface="Inter"/>
                <a:cs typeface="Inter"/>
                <a:sym typeface="Inter"/>
              </a:rPr>
              <a:t>betrayed, and determined to protect their way of life. Azizun </a:t>
            </a:r>
            <a:endParaRPr b="1" sz="1000">
              <a:solidFill>
                <a:srgbClr val="E95C3D"/>
              </a:solidFill>
              <a:latin typeface="Inter"/>
              <a:ea typeface="Inter"/>
              <a:cs typeface="Inter"/>
              <a:sym typeface="Inter"/>
            </a:endParaRPr>
          </a:p>
          <a:p>
            <a:pPr indent="0" lvl="0" marL="0" rtl="0" algn="ctr">
              <a:lnSpc>
                <a:spcPct val="100000"/>
              </a:lnSpc>
              <a:spcBef>
                <a:spcPts val="0"/>
              </a:spcBef>
              <a:spcAft>
                <a:spcPts val="0"/>
              </a:spcAft>
              <a:buNone/>
            </a:pPr>
            <a:r>
              <a:rPr b="1" lang="en" sz="1000">
                <a:solidFill>
                  <a:srgbClr val="E95C3D"/>
                </a:solidFill>
                <a:latin typeface="Inter"/>
                <a:ea typeface="Inter"/>
                <a:cs typeface="Inter"/>
                <a:sym typeface="Inter"/>
              </a:rPr>
              <a:t>viewed British rule as an attack on Indian traditions and dignity, while </a:t>
            </a:r>
            <a:endParaRPr b="1" sz="1000">
              <a:solidFill>
                <a:srgbClr val="E95C3D"/>
              </a:solidFill>
              <a:latin typeface="Inter"/>
              <a:ea typeface="Inter"/>
              <a:cs typeface="Inter"/>
              <a:sym typeface="Inter"/>
            </a:endParaRPr>
          </a:p>
          <a:p>
            <a:pPr indent="0" lvl="0" marL="0" rtl="0" algn="ctr">
              <a:lnSpc>
                <a:spcPct val="100000"/>
              </a:lnSpc>
              <a:spcBef>
                <a:spcPts val="0"/>
              </a:spcBef>
              <a:spcAft>
                <a:spcPts val="0"/>
              </a:spcAft>
              <a:buNone/>
            </a:pPr>
            <a:r>
              <a:rPr b="1" lang="en" sz="1000">
                <a:solidFill>
                  <a:srgbClr val="E95C3D"/>
                </a:solidFill>
                <a:latin typeface="Inter"/>
                <a:ea typeface="Inter"/>
                <a:cs typeface="Inter"/>
                <a:sym typeface="Inter"/>
              </a:rPr>
              <a:t>Yaa Asantewaa believed it was her duty to defend her people’s identity </a:t>
            </a:r>
            <a:endParaRPr b="1" sz="1000">
              <a:solidFill>
                <a:srgbClr val="E95C3D"/>
              </a:solidFill>
              <a:latin typeface="Inter"/>
              <a:ea typeface="Inter"/>
              <a:cs typeface="Inter"/>
              <a:sym typeface="Inter"/>
            </a:endParaRPr>
          </a:p>
          <a:p>
            <a:pPr indent="0" lvl="0" marL="0" rtl="0" algn="ctr">
              <a:lnSpc>
                <a:spcPct val="100000"/>
              </a:lnSpc>
              <a:spcBef>
                <a:spcPts val="0"/>
              </a:spcBef>
              <a:spcAft>
                <a:spcPts val="0"/>
              </a:spcAft>
              <a:buNone/>
            </a:pPr>
            <a:r>
              <a:rPr b="1" lang="en" sz="1000">
                <a:solidFill>
                  <a:srgbClr val="E95C3D"/>
                </a:solidFill>
                <a:latin typeface="Inter"/>
                <a:ea typeface="Inter"/>
                <a:cs typeface="Inter"/>
                <a:sym typeface="Inter"/>
              </a:rPr>
              <a:t>and heritage from foreign control. In China, the Red Lantern girls saw </a:t>
            </a:r>
            <a:endParaRPr b="1" sz="1000">
              <a:solidFill>
                <a:srgbClr val="E95C3D"/>
              </a:solidFill>
              <a:latin typeface="Inter"/>
              <a:ea typeface="Inter"/>
              <a:cs typeface="Inter"/>
              <a:sym typeface="Inter"/>
            </a:endParaRPr>
          </a:p>
          <a:p>
            <a:pPr indent="0" lvl="0" marL="0" rtl="0" algn="ctr">
              <a:lnSpc>
                <a:spcPct val="100000"/>
              </a:lnSpc>
              <a:spcBef>
                <a:spcPts val="0"/>
              </a:spcBef>
              <a:spcAft>
                <a:spcPts val="0"/>
              </a:spcAft>
              <a:buNone/>
            </a:pPr>
            <a:r>
              <a:rPr b="1" lang="en" sz="1000">
                <a:solidFill>
                  <a:srgbClr val="E95C3D"/>
                </a:solidFill>
                <a:latin typeface="Inter"/>
                <a:ea typeface="Inter"/>
                <a:cs typeface="Inter"/>
                <a:sym typeface="Inter"/>
              </a:rPr>
              <a:t>foreign presence as a violation of their country’s honor and spiritual balance. Moulavy Syad expressed fear that British policies were eroding both Hindu and Muslim religious values. These perspectives reveal a deep sense of cultural pride and a shared belief that imperialism threatened the core of their communities.</a:t>
            </a:r>
            <a:endParaRPr b="1" sz="1000">
              <a:solidFill>
                <a:srgbClr val="E95C3D"/>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1" name="Shape 161"/>
        <p:cNvGrpSpPr/>
        <p:nvPr/>
      </p:nvGrpSpPr>
      <p:grpSpPr>
        <a:xfrm>
          <a:off x="0" y="0"/>
          <a:ext cx="0" cy="0"/>
          <a:chOff x="0" y="0"/>
          <a:chExt cx="0" cy="0"/>
        </a:xfrm>
      </p:grpSpPr>
      <p:sp>
        <p:nvSpPr>
          <p:cNvPr id="162" name="Google Shape;162;p28"/>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Perspective</a:t>
            </a:r>
            <a:endParaRPr>
              <a:solidFill>
                <a:schemeClr val="dk1"/>
              </a:solidFill>
              <a:latin typeface="Halant"/>
              <a:ea typeface="Halant"/>
              <a:cs typeface="Halant"/>
              <a:sym typeface="Halant"/>
            </a:endParaRPr>
          </a:p>
          <a:p>
            <a:pPr indent="0" lvl="0" marL="0" rtl="0" algn="ctr">
              <a:spcBef>
                <a:spcPts val="0"/>
              </a:spcBef>
              <a:spcAft>
                <a:spcPts val="0"/>
              </a:spcAft>
              <a:buNone/>
            </a:pPr>
            <a:r>
              <a:rPr lang="en" sz="1800">
                <a:solidFill>
                  <a:schemeClr val="dk1"/>
                </a:solidFill>
                <a:latin typeface="Plus Jakarta Sans"/>
                <a:ea typeface="Plus Jakarta Sans"/>
                <a:cs typeface="Plus Jakarta Sans"/>
                <a:sym typeface="Plus Jakarta Sans"/>
              </a:rPr>
              <a:t>Graphic Biography Analysis (Exemplar)</a:t>
            </a:r>
            <a:endParaRPr sz="1800">
              <a:solidFill>
                <a:schemeClr val="dk1"/>
              </a:solidFill>
              <a:latin typeface="Plus Jakarta Sans"/>
              <a:ea typeface="Plus Jakarta Sans"/>
              <a:cs typeface="Plus Jakarta Sans"/>
              <a:sym typeface="Plus Jakarta Sans"/>
            </a:endParaRPr>
          </a:p>
        </p:txBody>
      </p:sp>
      <p:sp>
        <p:nvSpPr>
          <p:cNvPr id="163" name="Google Shape;163;p28"/>
          <p:cNvSpPr txBox="1"/>
          <p:nvPr/>
        </p:nvSpPr>
        <p:spPr>
          <a:xfrm>
            <a:off x="5542353" y="96369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64" name="Google Shape;164;p28"/>
          <p:cNvPicPr preferRelativeResize="0"/>
          <p:nvPr/>
        </p:nvPicPr>
        <p:blipFill>
          <a:blip r:embed="rId3">
            <a:alphaModFix/>
          </a:blip>
          <a:stretch>
            <a:fillRect/>
          </a:stretch>
        </p:blipFill>
        <p:spPr>
          <a:xfrm>
            <a:off x="390131" y="9513171"/>
            <a:ext cx="431174" cy="431174"/>
          </a:xfrm>
          <a:prstGeom prst="rect">
            <a:avLst/>
          </a:prstGeom>
          <a:noFill/>
          <a:ln>
            <a:noFill/>
          </a:ln>
        </p:spPr>
      </p:pic>
      <p:sp>
        <p:nvSpPr>
          <p:cNvPr id="165" name="Google Shape;165;p28"/>
          <p:cNvSpPr txBox="1"/>
          <p:nvPr/>
        </p:nvSpPr>
        <p:spPr>
          <a:xfrm>
            <a:off x="2974875" y="96369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66" name="Google Shape;166;p28"/>
          <p:cNvPicPr preferRelativeResize="0"/>
          <p:nvPr/>
        </p:nvPicPr>
        <p:blipFill>
          <a:blip r:embed="rId4">
            <a:alphaModFix/>
          </a:blip>
          <a:stretch>
            <a:fillRect/>
          </a:stretch>
        </p:blipFill>
        <p:spPr>
          <a:xfrm>
            <a:off x="216272" y="154797"/>
            <a:ext cx="1056536" cy="438114"/>
          </a:xfrm>
          <a:prstGeom prst="rect">
            <a:avLst/>
          </a:prstGeom>
          <a:noFill/>
          <a:ln>
            <a:noFill/>
          </a:ln>
        </p:spPr>
      </p:pic>
      <p:sp>
        <p:nvSpPr>
          <p:cNvPr id="167" name="Google Shape;167;p28"/>
          <p:cNvSpPr txBox="1"/>
          <p:nvPr/>
        </p:nvSpPr>
        <p:spPr>
          <a:xfrm>
            <a:off x="457200" y="698050"/>
            <a:ext cx="68580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rgbClr val="000000"/>
                </a:solidFill>
                <a:latin typeface="Halant"/>
                <a:ea typeface="Halant"/>
                <a:cs typeface="Halant"/>
                <a:sym typeface="Halant"/>
              </a:rPr>
              <a:t>Directions: </a:t>
            </a:r>
            <a:r>
              <a:rPr lang="en" sz="1200">
                <a:latin typeface="Halant"/>
                <a:ea typeface="Halant"/>
                <a:cs typeface="Halant"/>
                <a:sym typeface="Halant"/>
              </a:rPr>
              <a:t>Analyze your assigned Graphic Biography and complete the table below. Then, with a partner, compare and contrast the message in the biographies.</a:t>
            </a:r>
            <a:endParaRPr sz="1200">
              <a:solidFill>
                <a:srgbClr val="000000"/>
              </a:solidFill>
              <a:latin typeface="Halant"/>
              <a:ea typeface="Halant"/>
              <a:cs typeface="Halant"/>
              <a:sym typeface="Halant"/>
            </a:endParaRPr>
          </a:p>
        </p:txBody>
      </p:sp>
      <p:graphicFrame>
        <p:nvGraphicFramePr>
          <p:cNvPr id="168" name="Google Shape;168;p28"/>
          <p:cNvGraphicFramePr/>
          <p:nvPr/>
        </p:nvGraphicFramePr>
        <p:xfrm>
          <a:off x="581775" y="5465975"/>
          <a:ext cx="3000000" cy="3000000"/>
        </p:xfrm>
        <a:graphic>
          <a:graphicData uri="http://schemas.openxmlformats.org/drawingml/2006/table">
            <a:tbl>
              <a:tblPr>
                <a:noFill/>
                <a:tableStyleId>{3BE25D69-B17D-42CF-853C-E4828F648162}</a:tableStyleId>
              </a:tblPr>
              <a:tblGrid>
                <a:gridCol w="3313050"/>
                <a:gridCol w="3313050"/>
              </a:tblGrid>
              <a:tr h="283850">
                <a:tc gridSpan="2">
                  <a:txBody>
                    <a:bodyPr/>
                    <a:lstStyle/>
                    <a:p>
                      <a:pPr indent="0" lvl="0" marL="0" rtl="0" algn="ctr">
                        <a:lnSpc>
                          <a:spcPct val="115000"/>
                        </a:lnSpc>
                        <a:spcBef>
                          <a:spcPts val="0"/>
                        </a:spcBef>
                        <a:spcAft>
                          <a:spcPts val="0"/>
                        </a:spcAft>
                        <a:buNone/>
                      </a:pPr>
                      <a:r>
                        <a:rPr b="1" lang="en" sz="1100">
                          <a:latin typeface="Inter"/>
                          <a:ea typeface="Inter"/>
                          <a:cs typeface="Inter"/>
                          <a:sym typeface="Inter"/>
                        </a:rPr>
                        <a:t>Yaa Asantewaa</a:t>
                      </a:r>
                      <a:endParaRPr b="1" sz="1100">
                        <a:solidFill>
                          <a:srgbClr val="000000"/>
                        </a:solidFill>
                        <a:latin typeface="Inter"/>
                        <a:ea typeface="Inter"/>
                        <a:cs typeface="Inter"/>
                        <a:sym typeface="Inter"/>
                      </a:endParaRPr>
                    </a:p>
                  </a:txBody>
                  <a:tcPr marT="91425" marB="91425" marR="91425" marL="91425" anchor="ctr"/>
                </a:tc>
                <a:tc hMerge="1"/>
              </a:tr>
              <a:tr h="419625">
                <a:tc>
                  <a:txBody>
                    <a:bodyPr/>
                    <a:lstStyle/>
                    <a:p>
                      <a:pPr indent="0" lvl="0" marL="0" rtl="0" algn="ctr">
                        <a:lnSpc>
                          <a:spcPct val="100000"/>
                        </a:lnSpc>
                        <a:spcBef>
                          <a:spcPts val="0"/>
                        </a:spcBef>
                        <a:spcAft>
                          <a:spcPts val="0"/>
                        </a:spcAft>
                        <a:buNone/>
                      </a:pPr>
                      <a:r>
                        <a:rPr lang="en" sz="1100">
                          <a:solidFill>
                            <a:srgbClr val="000000"/>
                          </a:solidFill>
                          <a:latin typeface="Inter"/>
                          <a:ea typeface="Inter"/>
                          <a:cs typeface="Inter"/>
                          <a:sym typeface="Inter"/>
                        </a:rPr>
                        <a:t>1. </a:t>
                      </a:r>
                      <a:r>
                        <a:rPr lang="en" sz="1100">
                          <a:latin typeface="Inter"/>
                          <a:ea typeface="Inter"/>
                          <a:cs typeface="Inter"/>
                          <a:sym typeface="Inter"/>
                        </a:rPr>
                        <a:t>What kind of a state was Asante, and who was Yaa Asantewaa?</a:t>
                      </a:r>
                      <a:endParaRPr sz="1100">
                        <a:latin typeface="Inter"/>
                        <a:ea typeface="Inter"/>
                        <a:cs typeface="Inter"/>
                        <a:sym typeface="Inter"/>
                      </a:endParaRPr>
                    </a:p>
                  </a:txBody>
                  <a:tcPr marT="91425" marB="91425" marR="91425" marL="91425" anchor="ctr">
                    <a:lnB cap="flat" cmpd="sng" w="9525">
                      <a:solidFill>
                        <a:srgbClr val="9E9E9E"/>
                      </a:solidFill>
                      <a:prstDash val="solid"/>
                      <a:round/>
                      <a:headEnd len="sm" w="sm" type="none"/>
                      <a:tailEnd len="sm" w="sm" type="none"/>
                    </a:lnB>
                    <a:solidFill>
                      <a:srgbClr val="D9D9D9"/>
                    </a:solidFill>
                  </a:tcPr>
                </a:tc>
                <a:tc>
                  <a:txBody>
                    <a:bodyPr/>
                    <a:lstStyle/>
                    <a:p>
                      <a:pPr indent="0" lvl="0" marL="0" rtl="0" algn="ctr">
                        <a:lnSpc>
                          <a:spcPct val="100000"/>
                        </a:lnSpc>
                        <a:spcBef>
                          <a:spcPts val="0"/>
                        </a:spcBef>
                        <a:spcAft>
                          <a:spcPts val="0"/>
                        </a:spcAft>
                        <a:buClr>
                          <a:srgbClr val="000000"/>
                        </a:buClr>
                        <a:buSzPts val="1100"/>
                        <a:buFont typeface="Arial"/>
                        <a:buNone/>
                      </a:pPr>
                      <a:r>
                        <a:rPr lang="en" sz="1100">
                          <a:solidFill>
                            <a:srgbClr val="000000"/>
                          </a:solidFill>
                          <a:latin typeface="Inter"/>
                          <a:ea typeface="Inter"/>
                          <a:cs typeface="Inter"/>
                          <a:sym typeface="Inter"/>
                        </a:rPr>
                        <a:t>2. </a:t>
                      </a:r>
                      <a:r>
                        <a:rPr lang="en" sz="1100">
                          <a:solidFill>
                            <a:schemeClr val="dk1"/>
                          </a:solidFill>
                          <a:latin typeface="Inter"/>
                          <a:ea typeface="Inter"/>
                          <a:cs typeface="Inter"/>
                          <a:sym typeface="Inter"/>
                        </a:rPr>
                        <a:t>What happened in 1895 and how did it affect Yaa Asantewaa?</a:t>
                      </a:r>
                      <a:endParaRPr sz="1100">
                        <a:latin typeface="Inter"/>
                        <a:ea typeface="Inter"/>
                        <a:cs typeface="Inter"/>
                        <a:sym typeface="Inter"/>
                      </a:endParaRPr>
                    </a:p>
                  </a:txBody>
                  <a:tcPr marT="91425" marB="91425" marR="91425" marL="91425" anchor="ctr">
                    <a:lnB cap="flat" cmpd="sng" w="9525">
                      <a:solidFill>
                        <a:srgbClr val="9E9E9E"/>
                      </a:solidFill>
                      <a:prstDash val="solid"/>
                      <a:round/>
                      <a:headEnd len="sm" w="sm" type="none"/>
                      <a:tailEnd len="sm" w="sm" type="none"/>
                    </a:lnB>
                    <a:solidFill>
                      <a:srgbClr val="D9D9D9"/>
                    </a:solidFill>
                  </a:tcPr>
                </a:tc>
              </a:tr>
              <a:tr h="1096000">
                <a:tc>
                  <a:txBody>
                    <a:bodyPr/>
                    <a:lstStyle/>
                    <a:p>
                      <a:pPr indent="0" lvl="0" marL="0" rtl="0" algn="l">
                        <a:lnSpc>
                          <a:spcPct val="100000"/>
                        </a:lnSpc>
                        <a:spcBef>
                          <a:spcPts val="0"/>
                        </a:spcBef>
                        <a:spcAft>
                          <a:spcPts val="0"/>
                        </a:spcAft>
                        <a:buNone/>
                      </a:pPr>
                      <a:r>
                        <a:rPr b="1" lang="en" sz="1100">
                          <a:solidFill>
                            <a:srgbClr val="E95C3D"/>
                          </a:solidFill>
                          <a:latin typeface="Inter"/>
                          <a:ea typeface="Inter"/>
                          <a:cs typeface="Inter"/>
                          <a:sym typeface="Inter"/>
                        </a:rPr>
                        <a:t>Asante was a union of several small states in present-day Ghana. Yaa Asantewaa was the Queen Mother of Ejisu, an influential leader in Asante society.</a:t>
                      </a:r>
                      <a:endParaRPr b="1" sz="11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sz="1100">
                          <a:solidFill>
                            <a:srgbClr val="E95C3D"/>
                          </a:solidFill>
                          <a:latin typeface="Inter"/>
                          <a:ea typeface="Inter"/>
                          <a:cs typeface="Inter"/>
                          <a:sym typeface="Inter"/>
                        </a:rPr>
                        <a:t>The British invaded the kingdom and exiled the king and men to control Asante’s wealth and strategic position. This deeply affected Yaa Asantewaa, as her brother, a chief of Ejisu, was also exiled, making her one of the remaining influential leaders in the region.</a:t>
                      </a:r>
                      <a:endParaRPr b="1" sz="11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55375">
                <a:tc>
                  <a:txBody>
                    <a:bodyPr/>
                    <a:lstStyle/>
                    <a:p>
                      <a:pPr indent="0" lvl="0" marL="0" rtl="0" algn="ctr">
                        <a:lnSpc>
                          <a:spcPct val="100000"/>
                        </a:lnSpc>
                        <a:spcBef>
                          <a:spcPts val="0"/>
                        </a:spcBef>
                        <a:spcAft>
                          <a:spcPts val="0"/>
                        </a:spcAft>
                        <a:buNone/>
                      </a:pPr>
                      <a:r>
                        <a:rPr lang="en" sz="1100">
                          <a:latin typeface="Inter"/>
                          <a:ea typeface="Inter"/>
                          <a:cs typeface="Inter"/>
                          <a:sym typeface="Inter"/>
                        </a:rPr>
                        <a:t>3</a:t>
                      </a:r>
                      <a:r>
                        <a:rPr lang="en" sz="1100">
                          <a:solidFill>
                            <a:srgbClr val="000000"/>
                          </a:solidFill>
                          <a:latin typeface="Inter"/>
                          <a:ea typeface="Inter"/>
                          <a:cs typeface="Inter"/>
                          <a:sym typeface="Inter"/>
                        </a:rPr>
                        <a:t>. What happened in 1900, and how did Yaa Asantewaa respond?</a:t>
                      </a:r>
                      <a:endParaRPr sz="1100">
                        <a:solidFill>
                          <a:srgbClr val="E95C3D"/>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l">
                        <a:lnSpc>
                          <a:spcPct val="100000"/>
                        </a:lnSpc>
                        <a:spcBef>
                          <a:spcPts val="0"/>
                        </a:spcBef>
                        <a:spcAft>
                          <a:spcPts val="0"/>
                        </a:spcAft>
                        <a:buNone/>
                      </a:pPr>
                      <a:r>
                        <a:rPr lang="en" sz="1100">
                          <a:latin typeface="Inter"/>
                          <a:ea typeface="Inter"/>
                          <a:cs typeface="Inter"/>
                          <a:sym typeface="Inter"/>
                        </a:rPr>
                        <a:t>4. How does the artist represent Yaa Asantewaa’s leadership through art in this biography?</a:t>
                      </a:r>
                      <a:endParaRPr sz="11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r>
              <a:tr h="1096000">
                <a:tc>
                  <a:txBody>
                    <a:bodyPr/>
                    <a:lstStyle/>
                    <a:p>
                      <a:pPr indent="0" lvl="0" marL="0" rtl="0" algn="l">
                        <a:lnSpc>
                          <a:spcPct val="100000"/>
                        </a:lnSpc>
                        <a:spcBef>
                          <a:spcPts val="0"/>
                        </a:spcBef>
                        <a:spcAft>
                          <a:spcPts val="0"/>
                        </a:spcAft>
                        <a:buNone/>
                      </a:pPr>
                      <a:r>
                        <a:rPr b="1" lang="en" sz="1100">
                          <a:solidFill>
                            <a:srgbClr val="E95C3D"/>
                          </a:solidFill>
                          <a:latin typeface="Inter"/>
                          <a:ea typeface="Inter"/>
                          <a:cs typeface="Inter"/>
                          <a:sym typeface="Inter"/>
                        </a:rPr>
                        <a:t>In 1900, the British demanded the Golden Stool, the sacred throne that symbolized Asante power and unity. This was seen as an intolerable insult to Asante sovereignty. Yaa Asantewaa rallied the Asante chiefs and led a guerilla war against the British.</a:t>
                      </a:r>
                      <a:endParaRPr b="1" sz="11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sz="1100">
                          <a:solidFill>
                            <a:srgbClr val="E95C3D"/>
                          </a:solidFill>
                          <a:latin typeface="Inter"/>
                          <a:ea typeface="Inter"/>
                          <a:cs typeface="Inter"/>
                          <a:sym typeface="Inter"/>
                        </a:rPr>
                        <a:t>The artist depicts Yaa Asantewaa as a strong, determined leader. Visual elements such as bold expressions, strong posture, and symbols of Asante culture reinforce her powerful leadership.</a:t>
                      </a:r>
                      <a:endParaRPr b="1" sz="11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graphicFrame>
        <p:nvGraphicFramePr>
          <p:cNvPr id="169" name="Google Shape;169;p28"/>
          <p:cNvGraphicFramePr/>
          <p:nvPr/>
        </p:nvGraphicFramePr>
        <p:xfrm>
          <a:off x="581775" y="1351175"/>
          <a:ext cx="3000000" cy="3000000"/>
        </p:xfrm>
        <a:graphic>
          <a:graphicData uri="http://schemas.openxmlformats.org/drawingml/2006/table">
            <a:tbl>
              <a:tblPr>
                <a:noFill/>
                <a:tableStyleId>{3BE25D69-B17D-42CF-853C-E4828F648162}</a:tableStyleId>
              </a:tblPr>
              <a:tblGrid>
                <a:gridCol w="3313050"/>
                <a:gridCol w="3313050"/>
              </a:tblGrid>
              <a:tr h="283850">
                <a:tc gridSpan="2">
                  <a:txBody>
                    <a:bodyPr/>
                    <a:lstStyle/>
                    <a:p>
                      <a:pPr indent="0" lvl="0" marL="0" rtl="0" algn="ctr">
                        <a:lnSpc>
                          <a:spcPct val="115000"/>
                        </a:lnSpc>
                        <a:spcBef>
                          <a:spcPts val="0"/>
                        </a:spcBef>
                        <a:spcAft>
                          <a:spcPts val="0"/>
                        </a:spcAft>
                        <a:buNone/>
                      </a:pPr>
                      <a:r>
                        <a:rPr b="1" lang="en" sz="1100">
                          <a:latin typeface="Inter"/>
                          <a:ea typeface="Inter"/>
                          <a:cs typeface="Inter"/>
                          <a:sym typeface="Inter"/>
                        </a:rPr>
                        <a:t>Azizun of Lucknow</a:t>
                      </a:r>
                      <a:endParaRPr b="1" sz="1100">
                        <a:solidFill>
                          <a:srgbClr val="000000"/>
                        </a:solidFill>
                        <a:latin typeface="Inter"/>
                        <a:ea typeface="Inter"/>
                        <a:cs typeface="Inter"/>
                        <a:sym typeface="Inter"/>
                      </a:endParaRPr>
                    </a:p>
                  </a:txBody>
                  <a:tcPr marT="91425" marB="91425" marR="91425" marL="91425" anchor="ctr">
                    <a:lnB cap="flat" cmpd="sng" w="9525">
                      <a:solidFill>
                        <a:srgbClr val="9E9E9E"/>
                      </a:solidFill>
                      <a:prstDash val="solid"/>
                      <a:round/>
                      <a:headEnd len="sm" w="sm" type="none"/>
                      <a:tailEnd len="sm" w="sm" type="none"/>
                    </a:lnB>
                  </a:tcPr>
                </a:tc>
                <a:tc hMerge="1"/>
              </a:tr>
              <a:tr h="419625">
                <a:tc>
                  <a:txBody>
                    <a:bodyPr/>
                    <a:lstStyle/>
                    <a:p>
                      <a:pPr indent="0" lvl="0" marL="0" rtl="0" algn="ctr">
                        <a:lnSpc>
                          <a:spcPct val="100000"/>
                        </a:lnSpc>
                        <a:spcBef>
                          <a:spcPts val="0"/>
                        </a:spcBef>
                        <a:spcAft>
                          <a:spcPts val="0"/>
                        </a:spcAft>
                        <a:buNone/>
                      </a:pPr>
                      <a:r>
                        <a:rPr lang="en" sz="1100">
                          <a:solidFill>
                            <a:srgbClr val="000000"/>
                          </a:solidFill>
                          <a:latin typeface="Inter"/>
                          <a:ea typeface="Inter"/>
                          <a:cs typeface="Inter"/>
                          <a:sym typeface="Inter"/>
                        </a:rPr>
                        <a:t>1. </a:t>
                      </a:r>
                      <a:r>
                        <a:rPr lang="en" sz="1100">
                          <a:latin typeface="Inter"/>
                          <a:ea typeface="Inter"/>
                          <a:cs typeface="Inter"/>
                          <a:sym typeface="Inter"/>
                        </a:rPr>
                        <a:t>Who was Azizun and where did she live?</a:t>
                      </a:r>
                      <a:endParaRPr sz="11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ctr">
                        <a:lnSpc>
                          <a:spcPct val="100000"/>
                        </a:lnSpc>
                        <a:spcBef>
                          <a:spcPts val="0"/>
                        </a:spcBef>
                        <a:spcAft>
                          <a:spcPts val="0"/>
                        </a:spcAft>
                        <a:buClr>
                          <a:srgbClr val="000000"/>
                        </a:buClr>
                        <a:buSzPts val="1100"/>
                        <a:buFont typeface="Arial"/>
                        <a:buNone/>
                      </a:pPr>
                      <a:r>
                        <a:rPr lang="en" sz="1100">
                          <a:solidFill>
                            <a:srgbClr val="000000"/>
                          </a:solidFill>
                          <a:latin typeface="Inter"/>
                          <a:ea typeface="Inter"/>
                          <a:cs typeface="Inter"/>
                          <a:sym typeface="Inter"/>
                        </a:rPr>
                        <a:t>2. </a:t>
                      </a:r>
                      <a:r>
                        <a:rPr lang="en" sz="1100">
                          <a:solidFill>
                            <a:schemeClr val="dk1"/>
                          </a:solidFill>
                          <a:latin typeface="Inter"/>
                          <a:ea typeface="Inter"/>
                          <a:cs typeface="Inter"/>
                          <a:sym typeface="Inter"/>
                        </a:rPr>
                        <a:t>What was a Tawa’if? What did the British believe they were?</a:t>
                      </a:r>
                      <a:endParaRPr sz="11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r>
              <a:tr h="1096000">
                <a:tc>
                  <a:txBody>
                    <a:bodyPr/>
                    <a:lstStyle/>
                    <a:p>
                      <a:pPr indent="0" lvl="0" marL="0" rtl="0" algn="l">
                        <a:lnSpc>
                          <a:spcPct val="100000"/>
                        </a:lnSpc>
                        <a:spcBef>
                          <a:spcPts val="0"/>
                        </a:spcBef>
                        <a:spcAft>
                          <a:spcPts val="0"/>
                        </a:spcAft>
                        <a:buNone/>
                      </a:pPr>
                      <a:r>
                        <a:rPr b="1" lang="en" sz="1100">
                          <a:solidFill>
                            <a:srgbClr val="E95C3D"/>
                          </a:solidFill>
                          <a:latin typeface="Inter"/>
                          <a:ea typeface="Inter"/>
                          <a:cs typeface="Inter"/>
                          <a:sym typeface="Inter"/>
                        </a:rPr>
                        <a:t>Azizun was a Tawa’if and one of the most wealthiest people in Lucknow, which was the capital of Awadh (India). </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sz="1100">
                          <a:solidFill>
                            <a:srgbClr val="E95C3D"/>
                          </a:solidFill>
                          <a:latin typeface="Inter"/>
                          <a:ea typeface="Inter"/>
                          <a:cs typeface="Inter"/>
                          <a:sym typeface="Inter"/>
                        </a:rPr>
                        <a:t>A Tawa’if was a wealthy and powerful woman who provided companionship and hospitality to elite men. The British, however, viewed them simply as prostitutes, misunderstanding their respected role in Indian society.</a:t>
                      </a:r>
                      <a:endParaRPr b="1" sz="11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55375">
                <a:tc>
                  <a:txBody>
                    <a:bodyPr/>
                    <a:lstStyle/>
                    <a:p>
                      <a:pPr indent="0" lvl="0" marL="0" rtl="0" algn="ctr">
                        <a:lnSpc>
                          <a:spcPct val="100000"/>
                        </a:lnSpc>
                        <a:spcBef>
                          <a:spcPts val="0"/>
                        </a:spcBef>
                        <a:spcAft>
                          <a:spcPts val="0"/>
                        </a:spcAft>
                        <a:buNone/>
                      </a:pPr>
                      <a:r>
                        <a:rPr lang="en" sz="1100">
                          <a:latin typeface="Inter"/>
                          <a:ea typeface="Inter"/>
                          <a:cs typeface="Inter"/>
                          <a:sym typeface="Inter"/>
                        </a:rPr>
                        <a:t>3</a:t>
                      </a:r>
                      <a:r>
                        <a:rPr lang="en" sz="1100">
                          <a:solidFill>
                            <a:srgbClr val="000000"/>
                          </a:solidFill>
                          <a:latin typeface="Inter"/>
                          <a:ea typeface="Inter"/>
                          <a:cs typeface="Inter"/>
                          <a:sym typeface="Inter"/>
                        </a:rPr>
                        <a:t>. </a:t>
                      </a:r>
                      <a:r>
                        <a:rPr lang="en" sz="1100">
                          <a:latin typeface="Inter"/>
                          <a:ea typeface="Inter"/>
                          <a:cs typeface="Inter"/>
                          <a:sym typeface="Inter"/>
                        </a:rPr>
                        <a:t>How did Azizun react to the occupation of Awadh in 1856 and the rebellion that broke out in 1857?</a:t>
                      </a:r>
                      <a:endParaRPr sz="1100">
                        <a:solidFill>
                          <a:srgbClr val="E95C3D"/>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ctr">
                        <a:lnSpc>
                          <a:spcPct val="100000"/>
                        </a:lnSpc>
                        <a:spcBef>
                          <a:spcPts val="0"/>
                        </a:spcBef>
                        <a:spcAft>
                          <a:spcPts val="0"/>
                        </a:spcAft>
                        <a:buNone/>
                      </a:pPr>
                      <a:r>
                        <a:rPr lang="en" sz="1100">
                          <a:latin typeface="Inter"/>
                          <a:ea typeface="Inter"/>
                          <a:cs typeface="Inter"/>
                          <a:sym typeface="Inter"/>
                        </a:rPr>
                        <a:t>4. How does the last panel demonstrate that Azizun was breaking the rules about how women should act?</a:t>
                      </a:r>
                      <a:endParaRPr sz="11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r>
              <a:tr h="1096000">
                <a:tc>
                  <a:txBody>
                    <a:bodyPr/>
                    <a:lstStyle/>
                    <a:p>
                      <a:pPr indent="0" lvl="0" marL="0" rtl="0" algn="l">
                        <a:lnSpc>
                          <a:spcPct val="100000"/>
                        </a:lnSpc>
                        <a:spcBef>
                          <a:spcPts val="0"/>
                        </a:spcBef>
                        <a:spcAft>
                          <a:spcPts val="0"/>
                        </a:spcAft>
                        <a:buNone/>
                      </a:pPr>
                      <a:r>
                        <a:rPr b="1" lang="en" sz="1100">
                          <a:solidFill>
                            <a:srgbClr val="E95C3D"/>
                          </a:solidFill>
                          <a:latin typeface="Inter"/>
                          <a:ea typeface="Inter"/>
                          <a:cs typeface="Inter"/>
                          <a:sym typeface="Inter"/>
                        </a:rPr>
                        <a:t>Azizun strongly opposed British rule and supported the Indian Rebellion of 1857. She provided aid and shelter to rebel soldiers and even took up arms herself, actively participating in the fight against British forces.</a:t>
                      </a:r>
                      <a:endParaRPr b="1" sz="11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sz="1100">
                          <a:solidFill>
                            <a:srgbClr val="E95C3D"/>
                          </a:solidFill>
                          <a:latin typeface="Inter"/>
                          <a:ea typeface="Inter"/>
                          <a:cs typeface="Inter"/>
                          <a:sym typeface="Inter"/>
                        </a:rPr>
                        <a:t>It depicts defying both British and Awadhi expectations of women. Traditionally, women were expected to remain in cultural spaces, not battlefields. She is shown in male clothing with a weapon.</a:t>
                      </a:r>
                      <a:endParaRPr b="1" sz="11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